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1"/>
  </p:notesMasterIdLst>
  <p:sldIdLst>
    <p:sldId id="256" r:id="rId5"/>
    <p:sldId id="258" r:id="rId6"/>
    <p:sldId id="261" r:id="rId7"/>
    <p:sldId id="265" r:id="rId8"/>
    <p:sldId id="266" r:id="rId9"/>
    <p:sldId id="267" r:id="rId10"/>
    <p:sldId id="268" r:id="rId11"/>
    <p:sldId id="269" r:id="rId12"/>
    <p:sldId id="312" r:id="rId13"/>
    <p:sldId id="270" r:id="rId14"/>
    <p:sldId id="271" r:id="rId15"/>
    <p:sldId id="272" r:id="rId16"/>
    <p:sldId id="273" r:id="rId17"/>
    <p:sldId id="274" r:id="rId18"/>
    <p:sldId id="278" r:id="rId19"/>
    <p:sldId id="279" r:id="rId20"/>
    <p:sldId id="280" r:id="rId21"/>
    <p:sldId id="282" r:id="rId22"/>
    <p:sldId id="284" r:id="rId23"/>
    <p:sldId id="314" r:id="rId24"/>
    <p:sldId id="334" r:id="rId25"/>
    <p:sldId id="335" r:id="rId26"/>
    <p:sldId id="315" r:id="rId27"/>
    <p:sldId id="333" r:id="rId28"/>
    <p:sldId id="313" r:id="rId29"/>
    <p:sldId id="287" r:id="rId30"/>
    <p:sldId id="316" r:id="rId31"/>
    <p:sldId id="288" r:id="rId32"/>
    <p:sldId id="317" r:id="rId33"/>
    <p:sldId id="289" r:id="rId34"/>
    <p:sldId id="318" r:id="rId35"/>
    <p:sldId id="290" r:id="rId36"/>
    <p:sldId id="291" r:id="rId37"/>
    <p:sldId id="319" r:id="rId38"/>
    <p:sldId id="329" r:id="rId39"/>
    <p:sldId id="275" r:id="rId40"/>
    <p:sldId id="276" r:id="rId41"/>
    <p:sldId id="277" r:id="rId42"/>
    <p:sldId id="330" r:id="rId43"/>
    <p:sldId id="292" r:id="rId44"/>
    <p:sldId id="293" r:id="rId45"/>
    <p:sldId id="294" r:id="rId46"/>
    <p:sldId id="295" r:id="rId47"/>
    <p:sldId id="296" r:id="rId48"/>
    <p:sldId id="300" r:id="rId49"/>
    <p:sldId id="311" r:id="rId50"/>
    <p:sldId id="297" r:id="rId51"/>
    <p:sldId id="299" r:id="rId52"/>
    <p:sldId id="303" r:id="rId53"/>
    <p:sldId id="304" r:id="rId54"/>
    <p:sldId id="302" r:id="rId55"/>
    <p:sldId id="306" r:id="rId56"/>
    <p:sldId id="307" r:id="rId57"/>
    <p:sldId id="301" r:id="rId58"/>
    <p:sldId id="309" r:id="rId59"/>
    <p:sldId id="308" r:id="rId60"/>
    <p:sldId id="336" r:id="rId61"/>
    <p:sldId id="337" r:id="rId62"/>
    <p:sldId id="338" r:id="rId63"/>
    <p:sldId id="339" r:id="rId64"/>
    <p:sldId id="340" r:id="rId65"/>
    <p:sldId id="341" r:id="rId66"/>
    <p:sldId id="342" r:id="rId67"/>
    <p:sldId id="343" r:id="rId68"/>
    <p:sldId id="320" r:id="rId69"/>
    <p:sldId id="321" r:id="rId70"/>
    <p:sldId id="322" r:id="rId71"/>
    <p:sldId id="323" r:id="rId72"/>
    <p:sldId id="324" r:id="rId73"/>
    <p:sldId id="325" r:id="rId74"/>
    <p:sldId id="326" r:id="rId75"/>
    <p:sldId id="327" r:id="rId76"/>
    <p:sldId id="328" r:id="rId77"/>
    <p:sldId id="331" r:id="rId78"/>
    <p:sldId id="332" r:id="rId79"/>
    <p:sldId id="262" r:id="rId8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497" autoAdjust="0"/>
  </p:normalViewPr>
  <p:slideViewPr>
    <p:cSldViewPr snapToGrid="0" snapToObjects="1">
      <p:cViewPr>
        <p:scale>
          <a:sx n="125" d="100"/>
          <a:sy n="125" d="100"/>
        </p:scale>
        <p:origin x="1176" y="16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CA586-1465-4D41-A3DD-6D540F9483FC}" type="datetimeFigureOut">
              <a:rPr lang="en-AU" smtClean="0"/>
              <a:t>10/02/2025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8B8657-DC1A-4E00-B99E-3E1250729EAA}" type="slidenum">
              <a:rPr lang="en-AU" smtClean="0"/>
              <a:t>‹#›</a:t>
            </a:fld>
            <a:endParaRPr lang="en-AU"/>
          </a:p>
        </p:txBody>
      </p:sp>
    </p:spTree>
    <p:extLst>
      <p:ext uri="{BB962C8B-B14F-4D97-AF65-F5344CB8AC3E}">
        <p14:creationId xmlns:p14="http://schemas.microsoft.com/office/powerpoint/2010/main" val="900852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18B8657-DC1A-4E00-B99E-3E1250729EAA}" type="slidenum">
              <a:rPr lang="en-AU" smtClean="0"/>
              <a:t>1</a:t>
            </a:fld>
            <a:endParaRPr lang="en-AU"/>
          </a:p>
        </p:txBody>
      </p:sp>
    </p:spTree>
    <p:extLst>
      <p:ext uri="{BB962C8B-B14F-4D97-AF65-F5344CB8AC3E}">
        <p14:creationId xmlns:p14="http://schemas.microsoft.com/office/powerpoint/2010/main" val="4222441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10</a:t>
            </a:fld>
            <a:endParaRPr lang="en-AU"/>
          </a:p>
        </p:txBody>
      </p:sp>
    </p:spTree>
    <p:extLst>
      <p:ext uri="{BB962C8B-B14F-4D97-AF65-F5344CB8AC3E}">
        <p14:creationId xmlns:p14="http://schemas.microsoft.com/office/powerpoint/2010/main" val="91931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12</a:t>
            </a:fld>
            <a:endParaRPr lang="en-AU"/>
          </a:p>
        </p:txBody>
      </p:sp>
    </p:spTree>
    <p:extLst>
      <p:ext uri="{BB962C8B-B14F-4D97-AF65-F5344CB8AC3E}">
        <p14:creationId xmlns:p14="http://schemas.microsoft.com/office/powerpoint/2010/main" val="568257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13</a:t>
            </a:fld>
            <a:endParaRPr lang="en-AU"/>
          </a:p>
        </p:txBody>
      </p:sp>
    </p:spTree>
    <p:extLst>
      <p:ext uri="{BB962C8B-B14F-4D97-AF65-F5344CB8AC3E}">
        <p14:creationId xmlns:p14="http://schemas.microsoft.com/office/powerpoint/2010/main" val="221671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14</a:t>
            </a:fld>
            <a:endParaRPr lang="en-AU"/>
          </a:p>
        </p:txBody>
      </p:sp>
    </p:spTree>
    <p:extLst>
      <p:ext uri="{BB962C8B-B14F-4D97-AF65-F5344CB8AC3E}">
        <p14:creationId xmlns:p14="http://schemas.microsoft.com/office/powerpoint/2010/main" val="1342236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15</a:t>
            </a:fld>
            <a:endParaRPr lang="en-AU"/>
          </a:p>
        </p:txBody>
      </p:sp>
    </p:spTree>
    <p:extLst>
      <p:ext uri="{BB962C8B-B14F-4D97-AF65-F5344CB8AC3E}">
        <p14:creationId xmlns:p14="http://schemas.microsoft.com/office/powerpoint/2010/main" val="2649946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16</a:t>
            </a:fld>
            <a:endParaRPr lang="en-AU"/>
          </a:p>
        </p:txBody>
      </p:sp>
    </p:spTree>
    <p:extLst>
      <p:ext uri="{BB962C8B-B14F-4D97-AF65-F5344CB8AC3E}">
        <p14:creationId xmlns:p14="http://schemas.microsoft.com/office/powerpoint/2010/main" val="262539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17</a:t>
            </a:fld>
            <a:endParaRPr lang="en-AU"/>
          </a:p>
        </p:txBody>
      </p:sp>
    </p:spTree>
    <p:extLst>
      <p:ext uri="{BB962C8B-B14F-4D97-AF65-F5344CB8AC3E}">
        <p14:creationId xmlns:p14="http://schemas.microsoft.com/office/powerpoint/2010/main" val="883104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18</a:t>
            </a:fld>
            <a:endParaRPr lang="en-AU"/>
          </a:p>
        </p:txBody>
      </p:sp>
    </p:spTree>
    <p:extLst>
      <p:ext uri="{BB962C8B-B14F-4D97-AF65-F5344CB8AC3E}">
        <p14:creationId xmlns:p14="http://schemas.microsoft.com/office/powerpoint/2010/main" val="1304510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19</a:t>
            </a:fld>
            <a:endParaRPr lang="en-AU"/>
          </a:p>
        </p:txBody>
      </p:sp>
    </p:spTree>
    <p:extLst>
      <p:ext uri="{BB962C8B-B14F-4D97-AF65-F5344CB8AC3E}">
        <p14:creationId xmlns:p14="http://schemas.microsoft.com/office/powerpoint/2010/main" val="120984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20</a:t>
            </a:fld>
            <a:endParaRPr lang="en-AU"/>
          </a:p>
        </p:txBody>
      </p:sp>
    </p:spTree>
    <p:extLst>
      <p:ext uri="{BB962C8B-B14F-4D97-AF65-F5344CB8AC3E}">
        <p14:creationId xmlns:p14="http://schemas.microsoft.com/office/powerpoint/2010/main" val="2355947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18B8657-DC1A-4E00-B99E-3E1250729EAA}" type="slidenum">
              <a:rPr lang="en-AU" smtClean="0"/>
              <a:t>2</a:t>
            </a:fld>
            <a:endParaRPr lang="en-AU"/>
          </a:p>
        </p:txBody>
      </p:sp>
    </p:spTree>
    <p:extLst>
      <p:ext uri="{BB962C8B-B14F-4D97-AF65-F5344CB8AC3E}">
        <p14:creationId xmlns:p14="http://schemas.microsoft.com/office/powerpoint/2010/main" val="1215701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21</a:t>
            </a:fld>
            <a:endParaRPr lang="en-AU"/>
          </a:p>
        </p:txBody>
      </p:sp>
    </p:spTree>
    <p:extLst>
      <p:ext uri="{BB962C8B-B14F-4D97-AF65-F5344CB8AC3E}">
        <p14:creationId xmlns:p14="http://schemas.microsoft.com/office/powerpoint/2010/main" val="149339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22</a:t>
            </a:fld>
            <a:endParaRPr lang="en-AU"/>
          </a:p>
        </p:txBody>
      </p:sp>
    </p:spTree>
    <p:extLst>
      <p:ext uri="{BB962C8B-B14F-4D97-AF65-F5344CB8AC3E}">
        <p14:creationId xmlns:p14="http://schemas.microsoft.com/office/powerpoint/2010/main" val="4273544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23</a:t>
            </a:fld>
            <a:endParaRPr lang="en-AU"/>
          </a:p>
        </p:txBody>
      </p:sp>
    </p:spTree>
    <p:extLst>
      <p:ext uri="{BB962C8B-B14F-4D97-AF65-F5344CB8AC3E}">
        <p14:creationId xmlns:p14="http://schemas.microsoft.com/office/powerpoint/2010/main" val="363035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24</a:t>
            </a:fld>
            <a:endParaRPr lang="en-AU"/>
          </a:p>
        </p:txBody>
      </p:sp>
    </p:spTree>
    <p:extLst>
      <p:ext uri="{BB962C8B-B14F-4D97-AF65-F5344CB8AC3E}">
        <p14:creationId xmlns:p14="http://schemas.microsoft.com/office/powerpoint/2010/main" val="3017870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25</a:t>
            </a:fld>
            <a:endParaRPr lang="en-AU"/>
          </a:p>
        </p:txBody>
      </p:sp>
    </p:spTree>
    <p:extLst>
      <p:ext uri="{BB962C8B-B14F-4D97-AF65-F5344CB8AC3E}">
        <p14:creationId xmlns:p14="http://schemas.microsoft.com/office/powerpoint/2010/main" val="852448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26</a:t>
            </a:fld>
            <a:endParaRPr lang="en-AU"/>
          </a:p>
        </p:txBody>
      </p:sp>
    </p:spTree>
    <p:extLst>
      <p:ext uri="{BB962C8B-B14F-4D97-AF65-F5344CB8AC3E}">
        <p14:creationId xmlns:p14="http://schemas.microsoft.com/office/powerpoint/2010/main" val="3245391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27</a:t>
            </a:fld>
            <a:endParaRPr lang="en-AU"/>
          </a:p>
        </p:txBody>
      </p:sp>
    </p:spTree>
    <p:extLst>
      <p:ext uri="{BB962C8B-B14F-4D97-AF65-F5344CB8AC3E}">
        <p14:creationId xmlns:p14="http://schemas.microsoft.com/office/powerpoint/2010/main" val="1701915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28</a:t>
            </a:fld>
            <a:endParaRPr lang="en-AU"/>
          </a:p>
        </p:txBody>
      </p:sp>
    </p:spTree>
    <p:extLst>
      <p:ext uri="{BB962C8B-B14F-4D97-AF65-F5344CB8AC3E}">
        <p14:creationId xmlns:p14="http://schemas.microsoft.com/office/powerpoint/2010/main" val="1256990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29</a:t>
            </a:fld>
            <a:endParaRPr lang="en-AU"/>
          </a:p>
        </p:txBody>
      </p:sp>
    </p:spTree>
    <p:extLst>
      <p:ext uri="{BB962C8B-B14F-4D97-AF65-F5344CB8AC3E}">
        <p14:creationId xmlns:p14="http://schemas.microsoft.com/office/powerpoint/2010/main" val="1652783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30</a:t>
            </a:fld>
            <a:endParaRPr lang="en-AU"/>
          </a:p>
        </p:txBody>
      </p:sp>
    </p:spTree>
    <p:extLst>
      <p:ext uri="{BB962C8B-B14F-4D97-AF65-F5344CB8AC3E}">
        <p14:creationId xmlns:p14="http://schemas.microsoft.com/office/powerpoint/2010/main" val="3557263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3</a:t>
            </a:fld>
            <a:endParaRPr lang="en-AU"/>
          </a:p>
        </p:txBody>
      </p:sp>
    </p:spTree>
    <p:extLst>
      <p:ext uri="{BB962C8B-B14F-4D97-AF65-F5344CB8AC3E}">
        <p14:creationId xmlns:p14="http://schemas.microsoft.com/office/powerpoint/2010/main" val="1493411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31</a:t>
            </a:fld>
            <a:endParaRPr lang="en-AU"/>
          </a:p>
        </p:txBody>
      </p:sp>
    </p:spTree>
    <p:extLst>
      <p:ext uri="{BB962C8B-B14F-4D97-AF65-F5344CB8AC3E}">
        <p14:creationId xmlns:p14="http://schemas.microsoft.com/office/powerpoint/2010/main" val="2852450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32</a:t>
            </a:fld>
            <a:endParaRPr lang="en-AU"/>
          </a:p>
        </p:txBody>
      </p:sp>
    </p:spTree>
    <p:extLst>
      <p:ext uri="{BB962C8B-B14F-4D97-AF65-F5344CB8AC3E}">
        <p14:creationId xmlns:p14="http://schemas.microsoft.com/office/powerpoint/2010/main" val="3273890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33</a:t>
            </a:fld>
            <a:endParaRPr lang="en-AU"/>
          </a:p>
        </p:txBody>
      </p:sp>
    </p:spTree>
    <p:extLst>
      <p:ext uri="{BB962C8B-B14F-4D97-AF65-F5344CB8AC3E}">
        <p14:creationId xmlns:p14="http://schemas.microsoft.com/office/powerpoint/2010/main" val="924244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34</a:t>
            </a:fld>
            <a:endParaRPr lang="en-AU"/>
          </a:p>
        </p:txBody>
      </p:sp>
    </p:spTree>
    <p:extLst>
      <p:ext uri="{BB962C8B-B14F-4D97-AF65-F5344CB8AC3E}">
        <p14:creationId xmlns:p14="http://schemas.microsoft.com/office/powerpoint/2010/main" val="1947342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35</a:t>
            </a:fld>
            <a:endParaRPr lang="en-AU"/>
          </a:p>
        </p:txBody>
      </p:sp>
    </p:spTree>
    <p:extLst>
      <p:ext uri="{BB962C8B-B14F-4D97-AF65-F5344CB8AC3E}">
        <p14:creationId xmlns:p14="http://schemas.microsoft.com/office/powerpoint/2010/main" val="3761274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36</a:t>
            </a:fld>
            <a:endParaRPr lang="en-AU"/>
          </a:p>
        </p:txBody>
      </p:sp>
    </p:spTree>
    <p:extLst>
      <p:ext uri="{BB962C8B-B14F-4D97-AF65-F5344CB8AC3E}">
        <p14:creationId xmlns:p14="http://schemas.microsoft.com/office/powerpoint/2010/main" val="1855397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37</a:t>
            </a:fld>
            <a:endParaRPr lang="en-AU"/>
          </a:p>
        </p:txBody>
      </p:sp>
    </p:spTree>
    <p:extLst>
      <p:ext uri="{BB962C8B-B14F-4D97-AF65-F5344CB8AC3E}">
        <p14:creationId xmlns:p14="http://schemas.microsoft.com/office/powerpoint/2010/main" val="1299353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8B8657-DC1A-4E00-B99E-3E1250729EAA}" type="slidenum">
              <a:rPr lang="en-AU" smtClean="0"/>
              <a:t>38</a:t>
            </a:fld>
            <a:endParaRPr lang="en-AU"/>
          </a:p>
        </p:txBody>
      </p:sp>
    </p:spTree>
    <p:extLst>
      <p:ext uri="{BB962C8B-B14F-4D97-AF65-F5344CB8AC3E}">
        <p14:creationId xmlns:p14="http://schemas.microsoft.com/office/powerpoint/2010/main" val="326239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39</a:t>
            </a:fld>
            <a:endParaRPr lang="en-AU"/>
          </a:p>
        </p:txBody>
      </p:sp>
    </p:spTree>
    <p:extLst>
      <p:ext uri="{BB962C8B-B14F-4D97-AF65-F5344CB8AC3E}">
        <p14:creationId xmlns:p14="http://schemas.microsoft.com/office/powerpoint/2010/main" val="3614485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40</a:t>
            </a:fld>
            <a:endParaRPr lang="en-AU"/>
          </a:p>
        </p:txBody>
      </p:sp>
    </p:spTree>
    <p:extLst>
      <p:ext uri="{BB962C8B-B14F-4D97-AF65-F5344CB8AC3E}">
        <p14:creationId xmlns:p14="http://schemas.microsoft.com/office/powerpoint/2010/main" val="3848391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4</a:t>
            </a:fld>
            <a:endParaRPr lang="en-AU"/>
          </a:p>
        </p:txBody>
      </p:sp>
    </p:spTree>
    <p:extLst>
      <p:ext uri="{BB962C8B-B14F-4D97-AF65-F5344CB8AC3E}">
        <p14:creationId xmlns:p14="http://schemas.microsoft.com/office/powerpoint/2010/main" val="772106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41</a:t>
            </a:fld>
            <a:endParaRPr lang="en-AU"/>
          </a:p>
        </p:txBody>
      </p:sp>
    </p:spTree>
    <p:extLst>
      <p:ext uri="{BB962C8B-B14F-4D97-AF65-F5344CB8AC3E}">
        <p14:creationId xmlns:p14="http://schemas.microsoft.com/office/powerpoint/2010/main" val="25479365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42</a:t>
            </a:fld>
            <a:endParaRPr lang="en-AU"/>
          </a:p>
        </p:txBody>
      </p:sp>
    </p:spTree>
    <p:extLst>
      <p:ext uri="{BB962C8B-B14F-4D97-AF65-F5344CB8AC3E}">
        <p14:creationId xmlns:p14="http://schemas.microsoft.com/office/powerpoint/2010/main" val="2078495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43</a:t>
            </a:fld>
            <a:endParaRPr lang="en-AU"/>
          </a:p>
        </p:txBody>
      </p:sp>
    </p:spTree>
    <p:extLst>
      <p:ext uri="{BB962C8B-B14F-4D97-AF65-F5344CB8AC3E}">
        <p14:creationId xmlns:p14="http://schemas.microsoft.com/office/powerpoint/2010/main" val="4293175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44</a:t>
            </a:fld>
            <a:endParaRPr lang="en-AU"/>
          </a:p>
        </p:txBody>
      </p:sp>
    </p:spTree>
    <p:extLst>
      <p:ext uri="{BB962C8B-B14F-4D97-AF65-F5344CB8AC3E}">
        <p14:creationId xmlns:p14="http://schemas.microsoft.com/office/powerpoint/2010/main" val="3019478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45</a:t>
            </a:fld>
            <a:endParaRPr lang="en-AU"/>
          </a:p>
        </p:txBody>
      </p:sp>
    </p:spTree>
    <p:extLst>
      <p:ext uri="{BB962C8B-B14F-4D97-AF65-F5344CB8AC3E}">
        <p14:creationId xmlns:p14="http://schemas.microsoft.com/office/powerpoint/2010/main" val="1254898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46</a:t>
            </a:fld>
            <a:endParaRPr lang="en-AU"/>
          </a:p>
        </p:txBody>
      </p:sp>
    </p:spTree>
    <p:extLst>
      <p:ext uri="{BB962C8B-B14F-4D97-AF65-F5344CB8AC3E}">
        <p14:creationId xmlns:p14="http://schemas.microsoft.com/office/powerpoint/2010/main" val="1637122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47</a:t>
            </a:fld>
            <a:endParaRPr lang="en-AU"/>
          </a:p>
        </p:txBody>
      </p:sp>
    </p:spTree>
    <p:extLst>
      <p:ext uri="{BB962C8B-B14F-4D97-AF65-F5344CB8AC3E}">
        <p14:creationId xmlns:p14="http://schemas.microsoft.com/office/powerpoint/2010/main" val="558296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8B8657-DC1A-4E00-B99E-3E1250729EAA}" type="slidenum">
              <a:rPr lang="en-AU" smtClean="0"/>
              <a:t>48</a:t>
            </a:fld>
            <a:endParaRPr lang="en-AU"/>
          </a:p>
        </p:txBody>
      </p:sp>
    </p:spTree>
    <p:extLst>
      <p:ext uri="{BB962C8B-B14F-4D97-AF65-F5344CB8AC3E}">
        <p14:creationId xmlns:p14="http://schemas.microsoft.com/office/powerpoint/2010/main" val="3796812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49</a:t>
            </a:fld>
            <a:endParaRPr lang="en-AU"/>
          </a:p>
        </p:txBody>
      </p:sp>
    </p:spTree>
    <p:extLst>
      <p:ext uri="{BB962C8B-B14F-4D97-AF65-F5344CB8AC3E}">
        <p14:creationId xmlns:p14="http://schemas.microsoft.com/office/powerpoint/2010/main" val="487535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50</a:t>
            </a:fld>
            <a:endParaRPr lang="en-AU"/>
          </a:p>
        </p:txBody>
      </p:sp>
    </p:spTree>
    <p:extLst>
      <p:ext uri="{BB962C8B-B14F-4D97-AF65-F5344CB8AC3E}">
        <p14:creationId xmlns:p14="http://schemas.microsoft.com/office/powerpoint/2010/main" val="3770490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5</a:t>
            </a:fld>
            <a:endParaRPr lang="en-AU"/>
          </a:p>
        </p:txBody>
      </p:sp>
    </p:spTree>
    <p:extLst>
      <p:ext uri="{BB962C8B-B14F-4D97-AF65-F5344CB8AC3E}">
        <p14:creationId xmlns:p14="http://schemas.microsoft.com/office/powerpoint/2010/main" val="3679613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51</a:t>
            </a:fld>
            <a:endParaRPr lang="en-AU"/>
          </a:p>
        </p:txBody>
      </p:sp>
    </p:spTree>
    <p:extLst>
      <p:ext uri="{BB962C8B-B14F-4D97-AF65-F5344CB8AC3E}">
        <p14:creationId xmlns:p14="http://schemas.microsoft.com/office/powerpoint/2010/main" val="3130570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52</a:t>
            </a:fld>
            <a:endParaRPr lang="en-AU"/>
          </a:p>
        </p:txBody>
      </p:sp>
    </p:spTree>
    <p:extLst>
      <p:ext uri="{BB962C8B-B14F-4D97-AF65-F5344CB8AC3E}">
        <p14:creationId xmlns:p14="http://schemas.microsoft.com/office/powerpoint/2010/main" val="8418436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53</a:t>
            </a:fld>
            <a:endParaRPr lang="en-AU"/>
          </a:p>
        </p:txBody>
      </p:sp>
    </p:spTree>
    <p:extLst>
      <p:ext uri="{BB962C8B-B14F-4D97-AF65-F5344CB8AC3E}">
        <p14:creationId xmlns:p14="http://schemas.microsoft.com/office/powerpoint/2010/main" val="4310477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54</a:t>
            </a:fld>
            <a:endParaRPr lang="en-AU"/>
          </a:p>
        </p:txBody>
      </p:sp>
    </p:spTree>
    <p:extLst>
      <p:ext uri="{BB962C8B-B14F-4D97-AF65-F5344CB8AC3E}">
        <p14:creationId xmlns:p14="http://schemas.microsoft.com/office/powerpoint/2010/main" val="133796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55</a:t>
            </a:fld>
            <a:endParaRPr lang="en-AU"/>
          </a:p>
        </p:txBody>
      </p:sp>
    </p:spTree>
    <p:extLst>
      <p:ext uri="{BB962C8B-B14F-4D97-AF65-F5344CB8AC3E}">
        <p14:creationId xmlns:p14="http://schemas.microsoft.com/office/powerpoint/2010/main" val="7893210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56</a:t>
            </a:fld>
            <a:endParaRPr lang="en-AU"/>
          </a:p>
        </p:txBody>
      </p:sp>
    </p:spTree>
    <p:extLst>
      <p:ext uri="{BB962C8B-B14F-4D97-AF65-F5344CB8AC3E}">
        <p14:creationId xmlns:p14="http://schemas.microsoft.com/office/powerpoint/2010/main" val="20734429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57</a:t>
            </a:fld>
            <a:endParaRPr lang="en-AU"/>
          </a:p>
        </p:txBody>
      </p:sp>
    </p:spTree>
    <p:extLst>
      <p:ext uri="{BB962C8B-B14F-4D97-AF65-F5344CB8AC3E}">
        <p14:creationId xmlns:p14="http://schemas.microsoft.com/office/powerpoint/2010/main" val="19592495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58</a:t>
            </a:fld>
            <a:endParaRPr lang="en-AU"/>
          </a:p>
        </p:txBody>
      </p:sp>
    </p:spTree>
    <p:extLst>
      <p:ext uri="{BB962C8B-B14F-4D97-AF65-F5344CB8AC3E}">
        <p14:creationId xmlns:p14="http://schemas.microsoft.com/office/powerpoint/2010/main" val="16609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59</a:t>
            </a:fld>
            <a:endParaRPr lang="en-AU"/>
          </a:p>
        </p:txBody>
      </p:sp>
    </p:spTree>
    <p:extLst>
      <p:ext uri="{BB962C8B-B14F-4D97-AF65-F5344CB8AC3E}">
        <p14:creationId xmlns:p14="http://schemas.microsoft.com/office/powerpoint/2010/main" val="3339699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60</a:t>
            </a:fld>
            <a:endParaRPr lang="en-AU"/>
          </a:p>
        </p:txBody>
      </p:sp>
    </p:spTree>
    <p:extLst>
      <p:ext uri="{BB962C8B-B14F-4D97-AF65-F5344CB8AC3E}">
        <p14:creationId xmlns:p14="http://schemas.microsoft.com/office/powerpoint/2010/main" val="232092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6</a:t>
            </a:fld>
            <a:endParaRPr lang="en-AU"/>
          </a:p>
        </p:txBody>
      </p:sp>
    </p:spTree>
    <p:extLst>
      <p:ext uri="{BB962C8B-B14F-4D97-AF65-F5344CB8AC3E}">
        <p14:creationId xmlns:p14="http://schemas.microsoft.com/office/powerpoint/2010/main" val="30065377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61</a:t>
            </a:fld>
            <a:endParaRPr lang="en-AU"/>
          </a:p>
        </p:txBody>
      </p:sp>
    </p:spTree>
    <p:extLst>
      <p:ext uri="{BB962C8B-B14F-4D97-AF65-F5344CB8AC3E}">
        <p14:creationId xmlns:p14="http://schemas.microsoft.com/office/powerpoint/2010/main" val="20535572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62</a:t>
            </a:fld>
            <a:endParaRPr lang="en-AU"/>
          </a:p>
        </p:txBody>
      </p:sp>
    </p:spTree>
    <p:extLst>
      <p:ext uri="{BB962C8B-B14F-4D97-AF65-F5344CB8AC3E}">
        <p14:creationId xmlns:p14="http://schemas.microsoft.com/office/powerpoint/2010/main" val="14554346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63</a:t>
            </a:fld>
            <a:endParaRPr lang="en-AU"/>
          </a:p>
        </p:txBody>
      </p:sp>
    </p:spTree>
    <p:extLst>
      <p:ext uri="{BB962C8B-B14F-4D97-AF65-F5344CB8AC3E}">
        <p14:creationId xmlns:p14="http://schemas.microsoft.com/office/powerpoint/2010/main" val="38958918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64</a:t>
            </a:fld>
            <a:endParaRPr lang="en-AU"/>
          </a:p>
        </p:txBody>
      </p:sp>
    </p:spTree>
    <p:extLst>
      <p:ext uri="{BB962C8B-B14F-4D97-AF65-F5344CB8AC3E}">
        <p14:creationId xmlns:p14="http://schemas.microsoft.com/office/powerpoint/2010/main" val="35823234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65</a:t>
            </a:fld>
            <a:endParaRPr lang="en-AU"/>
          </a:p>
        </p:txBody>
      </p:sp>
    </p:spTree>
    <p:extLst>
      <p:ext uri="{BB962C8B-B14F-4D97-AF65-F5344CB8AC3E}">
        <p14:creationId xmlns:p14="http://schemas.microsoft.com/office/powerpoint/2010/main" val="4150846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66</a:t>
            </a:fld>
            <a:endParaRPr lang="en-AU"/>
          </a:p>
        </p:txBody>
      </p:sp>
    </p:spTree>
    <p:extLst>
      <p:ext uri="{BB962C8B-B14F-4D97-AF65-F5344CB8AC3E}">
        <p14:creationId xmlns:p14="http://schemas.microsoft.com/office/powerpoint/2010/main" val="9316539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67</a:t>
            </a:fld>
            <a:endParaRPr lang="en-AU"/>
          </a:p>
        </p:txBody>
      </p:sp>
    </p:spTree>
    <p:extLst>
      <p:ext uri="{BB962C8B-B14F-4D97-AF65-F5344CB8AC3E}">
        <p14:creationId xmlns:p14="http://schemas.microsoft.com/office/powerpoint/2010/main" val="33306324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68</a:t>
            </a:fld>
            <a:endParaRPr lang="en-AU"/>
          </a:p>
        </p:txBody>
      </p:sp>
    </p:spTree>
    <p:extLst>
      <p:ext uri="{BB962C8B-B14F-4D97-AF65-F5344CB8AC3E}">
        <p14:creationId xmlns:p14="http://schemas.microsoft.com/office/powerpoint/2010/main" val="3257615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69</a:t>
            </a:fld>
            <a:endParaRPr lang="en-AU"/>
          </a:p>
        </p:txBody>
      </p:sp>
    </p:spTree>
    <p:extLst>
      <p:ext uri="{BB962C8B-B14F-4D97-AF65-F5344CB8AC3E}">
        <p14:creationId xmlns:p14="http://schemas.microsoft.com/office/powerpoint/2010/main" val="37979524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70</a:t>
            </a:fld>
            <a:endParaRPr lang="en-AU"/>
          </a:p>
        </p:txBody>
      </p:sp>
    </p:spTree>
    <p:extLst>
      <p:ext uri="{BB962C8B-B14F-4D97-AF65-F5344CB8AC3E}">
        <p14:creationId xmlns:p14="http://schemas.microsoft.com/office/powerpoint/2010/main" val="247604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7</a:t>
            </a:fld>
            <a:endParaRPr lang="en-AU"/>
          </a:p>
        </p:txBody>
      </p:sp>
    </p:spTree>
    <p:extLst>
      <p:ext uri="{BB962C8B-B14F-4D97-AF65-F5344CB8AC3E}">
        <p14:creationId xmlns:p14="http://schemas.microsoft.com/office/powerpoint/2010/main" val="2323898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71</a:t>
            </a:fld>
            <a:endParaRPr lang="en-AU"/>
          </a:p>
        </p:txBody>
      </p:sp>
    </p:spTree>
    <p:extLst>
      <p:ext uri="{BB962C8B-B14F-4D97-AF65-F5344CB8AC3E}">
        <p14:creationId xmlns:p14="http://schemas.microsoft.com/office/powerpoint/2010/main" val="735084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72</a:t>
            </a:fld>
            <a:endParaRPr lang="en-AU"/>
          </a:p>
        </p:txBody>
      </p:sp>
    </p:spTree>
    <p:extLst>
      <p:ext uri="{BB962C8B-B14F-4D97-AF65-F5344CB8AC3E}">
        <p14:creationId xmlns:p14="http://schemas.microsoft.com/office/powerpoint/2010/main" val="12788173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8B8657-DC1A-4E00-B99E-3E1250729EAA}" type="slidenum">
              <a:rPr lang="en-AU" smtClean="0"/>
              <a:t>73</a:t>
            </a:fld>
            <a:endParaRPr lang="en-AU"/>
          </a:p>
        </p:txBody>
      </p:sp>
    </p:spTree>
    <p:extLst>
      <p:ext uri="{BB962C8B-B14F-4D97-AF65-F5344CB8AC3E}">
        <p14:creationId xmlns:p14="http://schemas.microsoft.com/office/powerpoint/2010/main" val="164422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74</a:t>
            </a:fld>
            <a:endParaRPr lang="en-AU"/>
          </a:p>
        </p:txBody>
      </p:sp>
    </p:spTree>
    <p:extLst>
      <p:ext uri="{BB962C8B-B14F-4D97-AF65-F5344CB8AC3E}">
        <p14:creationId xmlns:p14="http://schemas.microsoft.com/office/powerpoint/2010/main" val="23876380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75</a:t>
            </a:fld>
            <a:endParaRPr lang="en-AU"/>
          </a:p>
        </p:txBody>
      </p:sp>
    </p:spTree>
    <p:extLst>
      <p:ext uri="{BB962C8B-B14F-4D97-AF65-F5344CB8AC3E}">
        <p14:creationId xmlns:p14="http://schemas.microsoft.com/office/powerpoint/2010/main" val="584136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8</a:t>
            </a:fld>
            <a:endParaRPr lang="en-AU"/>
          </a:p>
        </p:txBody>
      </p:sp>
    </p:spTree>
    <p:extLst>
      <p:ext uri="{BB962C8B-B14F-4D97-AF65-F5344CB8AC3E}">
        <p14:creationId xmlns:p14="http://schemas.microsoft.com/office/powerpoint/2010/main" val="1297870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3F80C-3E97-27B8-3E19-02D454186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E6108-0B99-B37F-9CCA-EA87C0ECA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665422-98A1-876B-2140-DE0E573EBFE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5F79EC8-496F-3ED5-8306-A1C03A0F639A}"/>
              </a:ext>
            </a:extLst>
          </p:cNvPr>
          <p:cNvSpPr>
            <a:spLocks noGrp="1"/>
          </p:cNvSpPr>
          <p:nvPr>
            <p:ph type="sldNum" sz="quarter" idx="5"/>
          </p:nvPr>
        </p:nvSpPr>
        <p:spPr/>
        <p:txBody>
          <a:bodyPr/>
          <a:lstStyle/>
          <a:p>
            <a:fld id="{018B8657-DC1A-4E00-B99E-3E1250729EAA}" type="slidenum">
              <a:rPr lang="en-AU" smtClean="0"/>
              <a:t>9</a:t>
            </a:fld>
            <a:endParaRPr lang="en-AU"/>
          </a:p>
        </p:txBody>
      </p:sp>
    </p:spTree>
    <p:extLst>
      <p:ext uri="{BB962C8B-B14F-4D97-AF65-F5344CB8AC3E}">
        <p14:creationId xmlns:p14="http://schemas.microsoft.com/office/powerpoint/2010/main" val="289058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PPT16-9-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685800" y="1597820"/>
            <a:ext cx="7772400" cy="776195"/>
          </a:xfrm>
        </p:spPr>
        <p:txBody>
          <a:bodyPr/>
          <a:lstStyle>
            <a:lvl1pPr algn="l">
              <a:defRPr>
                <a:solidFill>
                  <a:srgbClr val="58595B"/>
                </a:solidFill>
                <a:latin typeface="Arial"/>
                <a:cs typeface="Arial"/>
              </a:defRPr>
            </a:lvl1pPr>
          </a:lstStyle>
          <a:p>
            <a:r>
              <a:rPr lang="en-AU" dirty="0"/>
              <a:t>HEADING</a:t>
            </a:r>
            <a:endParaRPr lang="en-US" dirty="0"/>
          </a:p>
        </p:txBody>
      </p:sp>
      <p:sp>
        <p:nvSpPr>
          <p:cNvPr id="3" name="Subtitle 2"/>
          <p:cNvSpPr>
            <a:spLocks noGrp="1"/>
          </p:cNvSpPr>
          <p:nvPr>
            <p:ph type="subTitle" idx="1" hasCustomPrompt="1"/>
          </p:nvPr>
        </p:nvSpPr>
        <p:spPr>
          <a:xfrm>
            <a:off x="685800" y="2555895"/>
            <a:ext cx="7772400" cy="488205"/>
          </a:xfrm>
        </p:spPr>
        <p:txBody>
          <a:bodyPr>
            <a:normAutofit/>
          </a:bodyPr>
          <a:lstStyle>
            <a:lvl1pPr marL="0" indent="0" algn="l">
              <a:buNone/>
              <a:defRPr sz="1800">
                <a:solidFill>
                  <a:srgbClr val="58595B"/>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spTree>
    <p:extLst>
      <p:ext uri="{BB962C8B-B14F-4D97-AF65-F5344CB8AC3E}">
        <p14:creationId xmlns:p14="http://schemas.microsoft.com/office/powerpoint/2010/main" val="1557777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5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751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descr="PPT16-9-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ctrTitle" hasCustomPrompt="1"/>
          </p:nvPr>
        </p:nvSpPr>
        <p:spPr>
          <a:xfrm>
            <a:off x="685800" y="1597820"/>
            <a:ext cx="7772400" cy="776195"/>
          </a:xfrm>
        </p:spPr>
        <p:txBody>
          <a:bodyPr/>
          <a:lstStyle>
            <a:lvl1pPr algn="l">
              <a:defRPr>
                <a:solidFill>
                  <a:srgbClr val="58595B"/>
                </a:solidFill>
                <a:latin typeface="Arial"/>
                <a:cs typeface="Arial"/>
              </a:defRPr>
            </a:lvl1pPr>
          </a:lstStyle>
          <a:p>
            <a:r>
              <a:rPr lang="en-AU" dirty="0"/>
              <a:t>HEADING</a:t>
            </a:r>
            <a:endParaRPr lang="en-US" dirty="0"/>
          </a:p>
        </p:txBody>
      </p:sp>
      <p:sp>
        <p:nvSpPr>
          <p:cNvPr id="8" name="Subtitle 2"/>
          <p:cNvSpPr>
            <a:spLocks noGrp="1"/>
          </p:cNvSpPr>
          <p:nvPr>
            <p:ph type="subTitle" idx="1" hasCustomPrompt="1"/>
          </p:nvPr>
        </p:nvSpPr>
        <p:spPr>
          <a:xfrm>
            <a:off x="685800" y="2555895"/>
            <a:ext cx="7772400" cy="488205"/>
          </a:xfrm>
        </p:spPr>
        <p:txBody>
          <a:bodyPr>
            <a:normAutofit/>
          </a:bodyPr>
          <a:lstStyle>
            <a:lvl1pPr marL="0" indent="0" algn="l">
              <a:buNone/>
              <a:defRPr sz="1800">
                <a:solidFill>
                  <a:srgbClr val="58595B"/>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spTree>
    <p:extLst>
      <p:ext uri="{BB962C8B-B14F-4D97-AF65-F5344CB8AC3E}">
        <p14:creationId xmlns:p14="http://schemas.microsoft.com/office/powerpoint/2010/main" val="2219674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778339"/>
            <a:ext cx="7772400" cy="1021556"/>
          </a:xfrm>
        </p:spPr>
        <p:txBody>
          <a:bodyPr anchor="t">
            <a:normAutofit/>
          </a:bodyPr>
          <a:lstStyle>
            <a:lvl1pPr algn="l">
              <a:defRPr sz="3000" b="0" cap="all"/>
            </a:lvl1pPr>
          </a:lstStyle>
          <a:p>
            <a:r>
              <a:rPr lang="en-AU" dirty="0"/>
              <a:t>SECTION HEADING</a:t>
            </a:r>
            <a:endParaRPr lang="en-US" dirty="0"/>
          </a:p>
        </p:txBody>
      </p:sp>
    </p:spTree>
    <p:extLst>
      <p:ext uri="{BB962C8B-B14F-4D97-AF65-F5344CB8AC3E}">
        <p14:creationId xmlns:p14="http://schemas.microsoft.com/office/powerpoint/2010/main" val="2808341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540688"/>
          </a:xfrm>
        </p:spPr>
        <p:txBody>
          <a:bodyPr>
            <a:normAutofit/>
          </a:bodyPr>
          <a:lstStyle>
            <a:lvl1pPr>
              <a:defRPr sz="3000"/>
            </a:lvl1pPr>
          </a:lstStyle>
          <a:p>
            <a:r>
              <a:rPr lang="en-AU" dirty="0"/>
              <a:t>CONTENT HEADING</a:t>
            </a:r>
            <a:endParaRPr lang="en-US" dirty="0"/>
          </a:p>
        </p:txBody>
      </p:sp>
      <p:sp>
        <p:nvSpPr>
          <p:cNvPr id="3" name="Content Placeholder 2"/>
          <p:cNvSpPr>
            <a:spLocks noGrp="1"/>
          </p:cNvSpPr>
          <p:nvPr>
            <p:ph sz="half" idx="1"/>
          </p:nvPr>
        </p:nvSpPr>
        <p:spPr>
          <a:xfrm>
            <a:off x="457200" y="914188"/>
            <a:ext cx="8229600" cy="3465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FD59C1-8D77-4D25-AD33-F61DDAB36838}" type="datetime1">
              <a:rPr lang="en-US" smtClean="0"/>
              <a:t>2/10/2025</a:t>
            </a:fld>
            <a:endParaRPr lang="en-US"/>
          </a:p>
        </p:txBody>
      </p:sp>
      <p:sp>
        <p:nvSpPr>
          <p:cNvPr id="6" name="Footer Placeholder 5"/>
          <p:cNvSpPr>
            <a:spLocks noGrp="1"/>
          </p:cNvSpPr>
          <p:nvPr>
            <p:ph type="ftr" sz="quarter" idx="11"/>
          </p:nvPr>
        </p:nvSpPr>
        <p:spPr/>
        <p:txBody>
          <a:bodyPr/>
          <a:lstStyle/>
          <a:p>
            <a:r>
              <a:rPr lang="en-US"/>
              <a:t>Group 1, AI-Powered Threat Detection for Networks</a:t>
            </a:r>
          </a:p>
        </p:txBody>
      </p:sp>
      <p:sp>
        <p:nvSpPr>
          <p:cNvPr id="7" name="Slide Number Placeholder 6"/>
          <p:cNvSpPr>
            <a:spLocks noGrp="1"/>
          </p:cNvSpPr>
          <p:nvPr>
            <p:ph type="sldNum" sz="quarter" idx="12"/>
          </p:nvPr>
        </p:nvSpPr>
        <p:spPr/>
        <p:txBody>
          <a:bodyPr/>
          <a:lstStyle/>
          <a:p>
            <a:fld id="{2BB9ACDB-B634-2347-95A4-245F21F5473B}" type="slidenum">
              <a:rPr lang="en-US" smtClean="0"/>
              <a:t>‹#›</a:t>
            </a:fld>
            <a:endParaRPr lang="en-US"/>
          </a:p>
        </p:txBody>
      </p:sp>
    </p:spTree>
    <p:extLst>
      <p:ext uri="{BB962C8B-B14F-4D97-AF65-F5344CB8AC3E}">
        <p14:creationId xmlns:p14="http://schemas.microsoft.com/office/powerpoint/2010/main" val="180377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000"/>
            </a:lvl1pPr>
          </a:lstStyle>
          <a:p>
            <a:r>
              <a:rPr lang="en-AU" dirty="0"/>
              <a:t>CONTENT HEADING</a:t>
            </a:r>
            <a:endParaRPr lang="en-US" dirty="0"/>
          </a:p>
        </p:txBody>
      </p:sp>
      <p:sp>
        <p:nvSpPr>
          <p:cNvPr id="3" name="Text Placeholder 2"/>
          <p:cNvSpPr>
            <a:spLocks noGrp="1"/>
          </p:cNvSpPr>
          <p:nvPr>
            <p:ph type="body" idx="1" hasCustomPrompt="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SUBHEADING</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SUBHEADING</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B0245E-4FD3-4D15-860E-311AB53AC495}" type="datetime1">
              <a:rPr lang="en-US" smtClean="0"/>
              <a:t>2/10/2025</a:t>
            </a:fld>
            <a:endParaRPr lang="en-US"/>
          </a:p>
        </p:txBody>
      </p:sp>
      <p:sp>
        <p:nvSpPr>
          <p:cNvPr id="8" name="Footer Placeholder 7"/>
          <p:cNvSpPr>
            <a:spLocks noGrp="1"/>
          </p:cNvSpPr>
          <p:nvPr>
            <p:ph type="ftr" sz="quarter" idx="11"/>
          </p:nvPr>
        </p:nvSpPr>
        <p:spPr/>
        <p:txBody>
          <a:bodyPr/>
          <a:lstStyle/>
          <a:p>
            <a:r>
              <a:rPr lang="en-US"/>
              <a:t>Group 1, AI-Powered Threat Detection for Networks</a:t>
            </a:r>
          </a:p>
        </p:txBody>
      </p:sp>
      <p:sp>
        <p:nvSpPr>
          <p:cNvPr id="9" name="Slide Number Placeholder 8"/>
          <p:cNvSpPr>
            <a:spLocks noGrp="1"/>
          </p:cNvSpPr>
          <p:nvPr>
            <p:ph type="sldNum" sz="quarter" idx="12"/>
          </p:nvPr>
        </p:nvSpPr>
        <p:spPr/>
        <p:txBody>
          <a:bodyPr/>
          <a:lstStyle/>
          <a:p>
            <a:fld id="{2BB9ACDB-B634-2347-95A4-245F21F5473B}" type="slidenum">
              <a:rPr lang="en-US" smtClean="0"/>
              <a:t>‹#›</a:t>
            </a:fld>
            <a:endParaRPr lang="en-US"/>
          </a:p>
        </p:txBody>
      </p:sp>
    </p:spTree>
    <p:extLst>
      <p:ext uri="{BB962C8B-B14F-4D97-AF65-F5344CB8AC3E}">
        <p14:creationId xmlns:p14="http://schemas.microsoft.com/office/powerpoint/2010/main" val="197315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000" baseline="0"/>
            </a:lvl1pPr>
          </a:lstStyle>
          <a:p>
            <a:r>
              <a:rPr lang="en-AU" dirty="0"/>
              <a:t>CONTENT HEADING</a:t>
            </a:r>
            <a:endParaRPr lang="en-US" dirty="0"/>
          </a:p>
        </p:txBody>
      </p:sp>
    </p:spTree>
    <p:extLst>
      <p:ext uri="{BB962C8B-B14F-4D97-AF65-F5344CB8AC3E}">
        <p14:creationId xmlns:p14="http://schemas.microsoft.com/office/powerpoint/2010/main" val="523088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595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1724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3600450"/>
            <a:ext cx="5486400" cy="425054"/>
          </a:xfrm>
        </p:spPr>
        <p:txBody>
          <a:bodyPr anchor="b"/>
          <a:lstStyle>
            <a:lvl1pPr algn="l">
              <a:defRPr sz="2000" b="1" baseline="0"/>
            </a:lvl1pPr>
          </a:lstStyle>
          <a:p>
            <a:r>
              <a:rPr lang="en-AU" dirty="0"/>
              <a:t>PHOTO CAPTION</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hasCustomPrompt="1"/>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dirty="0"/>
              <a:t>PHOTO DESCRIPTION</a:t>
            </a:r>
          </a:p>
        </p:txBody>
      </p:sp>
    </p:spTree>
    <p:extLst>
      <p:ext uri="{BB962C8B-B14F-4D97-AF65-F5344CB8AC3E}">
        <p14:creationId xmlns:p14="http://schemas.microsoft.com/office/powerpoint/2010/main" val="67735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PPT16-9-4.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38F3E2B-2B6F-4636-B9E2-9975364A6A46}" type="datetime1">
              <a:rPr lang="en-US" smtClean="0"/>
              <a:t>2/10/2025</a:t>
            </a:fld>
            <a:endParaRPr lang="en-US"/>
          </a:p>
        </p:txBody>
      </p:sp>
      <p:sp>
        <p:nvSpPr>
          <p:cNvPr id="5" name="Footer Placeholder 4"/>
          <p:cNvSpPr>
            <a:spLocks noGrp="1"/>
          </p:cNvSpPr>
          <p:nvPr>
            <p:ph type="ftr" sz="quarter" idx="3"/>
          </p:nvPr>
        </p:nvSpPr>
        <p:spPr>
          <a:xfrm>
            <a:off x="1663700" y="4767263"/>
            <a:ext cx="579755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Group 1, AI-Powered Threat Detection for Networks</a:t>
            </a:r>
          </a:p>
        </p:txBody>
      </p:sp>
      <p:sp>
        <p:nvSpPr>
          <p:cNvPr id="6" name="Slide Number Placeholder 5"/>
          <p:cNvSpPr>
            <a:spLocks noGrp="1"/>
          </p:cNvSpPr>
          <p:nvPr>
            <p:ph type="sldNum" sz="quarter" idx="4"/>
          </p:nvPr>
        </p:nvSpPr>
        <p:spPr>
          <a:xfrm>
            <a:off x="692785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BB9ACDB-B634-2347-95A4-245F21F5473B}" type="slidenum">
              <a:rPr lang="en-US" smtClean="0"/>
              <a:t>‹#›</a:t>
            </a:fld>
            <a:endParaRPr lang="en-US"/>
          </a:p>
        </p:txBody>
      </p:sp>
    </p:spTree>
    <p:extLst>
      <p:ext uri="{BB962C8B-B14F-4D97-AF65-F5344CB8AC3E}">
        <p14:creationId xmlns:p14="http://schemas.microsoft.com/office/powerpoint/2010/main" val="223862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457200" rtl="0" eaLnBrk="1" latinLnBrk="0" hangingPunct="1">
        <a:spcBef>
          <a:spcPct val="0"/>
        </a:spcBef>
        <a:buNone/>
        <a:defRPr sz="4400" kern="1200">
          <a:solidFill>
            <a:srgbClr val="58595B"/>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58595B"/>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58595B"/>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58595B"/>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58595B"/>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58595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www.kaggle.com/datasets/ramoliyafenil/text-based-cyber-threat-detection/data"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mailto:jayy3685@gmail.com"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3.224.206.40:5000/" TargetMode="External"/><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8" Type="http://schemas.openxmlformats.org/officeDocument/2006/relationships/hyperlink" Target="https://doi.org/10.1109/ismsit63511.2024.10757185" TargetMode="External"/><Relationship Id="rId3" Type="http://schemas.openxmlformats.org/officeDocument/2006/relationships/hyperlink" Target="https://anasbrital98.github.io/blog/2021/Random-Forest/" TargetMode="External"/><Relationship Id="rId7" Type="http://schemas.openxmlformats.org/officeDocument/2006/relationships/hyperlink" Target="https://doi.org/10.55662/jst.2023.4401" TargetMode="External"/><Relationship Id="rId2" Type="http://schemas.openxmlformats.org/officeDocument/2006/relationships/hyperlink" Target="https://hands-on.cloud/svm-python-tutorial/" TargetMode="External"/><Relationship Id="rId1" Type="http://schemas.openxmlformats.org/officeDocument/2006/relationships/slideLayout" Target="../slideLayouts/slideLayout4.xml"/><Relationship Id="rId6" Type="http://schemas.openxmlformats.org/officeDocument/2006/relationships/hyperlink" Target="https://www.geeksforgeeks.org/artificial-neural-networks-and-its-applications/" TargetMode="External"/><Relationship Id="rId5" Type="http://schemas.openxmlformats.org/officeDocument/2006/relationships/hyperlink" Target="https://doi.org/10.1109/jiot.2022.3229722" TargetMode="External"/><Relationship Id="rId4" Type="http://schemas.openxmlformats.org/officeDocument/2006/relationships/hyperlink" Target="https://doi.org/10.58496/bjml/2024/014" TargetMode="External"/><Relationship Id="rId9" Type="http://schemas.openxmlformats.org/officeDocument/2006/relationships/hyperlink" Target="https://doi.org/10.1109/access.2022.3175886"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57541"/>
            <a:ext cx="7772400" cy="776195"/>
          </a:xfrm>
        </p:spPr>
        <p:txBody>
          <a:bodyPr>
            <a:normAutofit fontScale="90000"/>
          </a:bodyPr>
          <a:lstStyle/>
          <a:p>
            <a:pPr algn="ctr"/>
            <a:r>
              <a:rPr lang="en-US" dirty="0"/>
              <a:t>AI-Powered Threat Detection for Networks</a:t>
            </a:r>
          </a:p>
        </p:txBody>
      </p:sp>
      <p:sp>
        <p:nvSpPr>
          <p:cNvPr id="3" name="Subtitle 2"/>
          <p:cNvSpPr>
            <a:spLocks noGrp="1"/>
          </p:cNvSpPr>
          <p:nvPr>
            <p:ph type="subTitle" idx="1"/>
          </p:nvPr>
        </p:nvSpPr>
        <p:spPr/>
        <p:txBody>
          <a:bodyPr/>
          <a:lstStyle/>
          <a:p>
            <a:r>
              <a:rPr lang="en-US" dirty="0"/>
              <a:t>ICT Capstone Project Presentation</a:t>
            </a:r>
          </a:p>
        </p:txBody>
      </p:sp>
      <p:sp>
        <p:nvSpPr>
          <p:cNvPr id="4" name="TextBox 3">
            <a:extLst>
              <a:ext uri="{FF2B5EF4-FFF2-40B4-BE49-F238E27FC236}">
                <a16:creationId xmlns:a16="http://schemas.microsoft.com/office/drawing/2014/main" id="{706CC740-9BC5-4F71-9EC9-B46907B25552}"/>
              </a:ext>
            </a:extLst>
          </p:cNvPr>
          <p:cNvSpPr txBox="1"/>
          <p:nvPr/>
        </p:nvSpPr>
        <p:spPr>
          <a:xfrm>
            <a:off x="685800" y="3044100"/>
            <a:ext cx="7145354" cy="2062103"/>
          </a:xfrm>
          <a:prstGeom prst="rect">
            <a:avLst/>
          </a:prstGeom>
          <a:noFill/>
        </p:spPr>
        <p:txBody>
          <a:bodyPr wrap="none" rtlCol="0">
            <a:spAutoFit/>
          </a:bodyPr>
          <a:lstStyle/>
          <a:p>
            <a:r>
              <a:rPr lang="en-US" sz="1600" dirty="0">
                <a:solidFill>
                  <a:srgbClr val="58595B"/>
                </a:solidFill>
                <a:latin typeface="Arial"/>
                <a:cs typeface="Arial"/>
              </a:rPr>
              <a:t>Group: 			1			                                Unit:     COIT20265</a:t>
            </a:r>
          </a:p>
          <a:p>
            <a:r>
              <a:rPr lang="en-US" sz="1600" dirty="0">
                <a:solidFill>
                  <a:srgbClr val="58595B"/>
                </a:solidFill>
                <a:latin typeface="Arial"/>
                <a:cs typeface="Arial"/>
              </a:rPr>
              <a:t>Project Mentor: 	Dr. Fariza Sabrina				Term:    2024 Term 3</a:t>
            </a:r>
          </a:p>
          <a:p>
            <a:r>
              <a:rPr lang="en-US" sz="1600" dirty="0">
                <a:solidFill>
                  <a:srgbClr val="58595B"/>
                </a:solidFill>
                <a:latin typeface="Arial"/>
                <a:cs typeface="Arial"/>
              </a:rPr>
              <a:t>Students: 		Jay Dilipbhai Yadav	 (BNE)	</a:t>
            </a:r>
          </a:p>
          <a:p>
            <a:r>
              <a:rPr lang="en-US" sz="1600" dirty="0">
                <a:solidFill>
                  <a:srgbClr val="58595B"/>
                </a:solidFill>
                <a:latin typeface="Arial"/>
                <a:cs typeface="Arial"/>
              </a:rPr>
              <a:t>				Sonam Pelden (BNE)</a:t>
            </a:r>
          </a:p>
          <a:p>
            <a:r>
              <a:rPr lang="en-US" sz="1600" dirty="0">
                <a:solidFill>
                  <a:srgbClr val="58595B"/>
                </a:solidFill>
                <a:latin typeface="Arial"/>
                <a:cs typeface="Arial"/>
              </a:rPr>
              <a:t>				Harshkumar Dharmendrabhai Patel  (BNE)</a:t>
            </a:r>
          </a:p>
          <a:p>
            <a:r>
              <a:rPr lang="en-US" sz="1600" dirty="0">
                <a:solidFill>
                  <a:srgbClr val="58595B"/>
                </a:solidFill>
                <a:latin typeface="Arial"/>
                <a:cs typeface="Arial"/>
              </a:rPr>
              <a:t>				Akshitha Ishan Ranasinghe Walgama </a:t>
            </a:r>
          </a:p>
          <a:p>
            <a:r>
              <a:rPr lang="en-US" sz="1600" dirty="0">
                <a:solidFill>
                  <a:srgbClr val="58595B"/>
                </a:solidFill>
                <a:latin typeface="Arial"/>
                <a:cs typeface="Arial"/>
              </a:rPr>
              <a:t>                                Ranasinghe Arachchilage (BNE)</a:t>
            </a:r>
          </a:p>
          <a:p>
            <a:endParaRPr lang="en-AU" sz="1600" dirty="0">
              <a:solidFill>
                <a:srgbClr val="58595B"/>
              </a:solidFill>
              <a:latin typeface="Arial"/>
              <a:cs typeface="Arial"/>
            </a:endParaRPr>
          </a:p>
        </p:txBody>
      </p:sp>
    </p:spTree>
    <p:extLst>
      <p:ext uri="{BB962C8B-B14F-4D97-AF65-F5344CB8AC3E}">
        <p14:creationId xmlns:p14="http://schemas.microsoft.com/office/powerpoint/2010/main" val="4162026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964C-76A0-523D-761A-B6292AC139E8}"/>
              </a:ext>
            </a:extLst>
          </p:cNvPr>
          <p:cNvSpPr>
            <a:spLocks noGrp="1"/>
          </p:cNvSpPr>
          <p:nvPr>
            <p:ph type="title"/>
          </p:nvPr>
        </p:nvSpPr>
        <p:spPr>
          <a:xfrm>
            <a:off x="457200" y="205979"/>
            <a:ext cx="8229600" cy="540688"/>
          </a:xfrm>
        </p:spPr>
        <p:txBody>
          <a:bodyPr anchor="ctr">
            <a:normAutofit/>
          </a:bodyPr>
          <a:lstStyle/>
          <a:p>
            <a:pPr>
              <a:lnSpc>
                <a:spcPct val="90000"/>
              </a:lnSpc>
            </a:pPr>
            <a:r>
              <a:rPr lang="en-IN" dirty="0"/>
              <a:t>Methodology</a:t>
            </a:r>
          </a:p>
        </p:txBody>
      </p:sp>
      <p:sp>
        <p:nvSpPr>
          <p:cNvPr id="4" name="Footer Placeholder 3">
            <a:extLst>
              <a:ext uri="{FF2B5EF4-FFF2-40B4-BE49-F238E27FC236}">
                <a16:creationId xmlns:a16="http://schemas.microsoft.com/office/drawing/2014/main" id="{750A2D4E-FE78-318C-84E2-5F85EEE3840F}"/>
              </a:ext>
            </a:extLst>
          </p:cNvPr>
          <p:cNvSpPr>
            <a:spLocks noGrp="1"/>
          </p:cNvSpPr>
          <p:nvPr>
            <p:ph type="ftr" sz="quarter" idx="11"/>
          </p:nvPr>
        </p:nvSpPr>
        <p:spPr>
          <a:xfrm>
            <a:off x="1663700" y="4767263"/>
            <a:ext cx="5797550" cy="273844"/>
          </a:xfrm>
        </p:spPr>
        <p:txBody>
          <a:bodyPr anchor="ctr">
            <a:normAutofit/>
          </a:bodyPr>
          <a:lstStyle/>
          <a:p>
            <a:pPr>
              <a:lnSpc>
                <a:spcPct val="90000"/>
              </a:lnSpc>
              <a:spcAft>
                <a:spcPts val="600"/>
              </a:spcAft>
            </a:pPr>
            <a:r>
              <a:rPr lang="en-US"/>
              <a:t>Group 1, AI-Powered Threat Detection for Networks</a:t>
            </a:r>
          </a:p>
        </p:txBody>
      </p:sp>
      <p:sp>
        <p:nvSpPr>
          <p:cNvPr id="5" name="Slide Number Placeholder 4">
            <a:extLst>
              <a:ext uri="{FF2B5EF4-FFF2-40B4-BE49-F238E27FC236}">
                <a16:creationId xmlns:a16="http://schemas.microsoft.com/office/drawing/2014/main" id="{41B7C68C-5FB2-3F8D-0E28-A2A93EB45950}"/>
              </a:ext>
            </a:extLst>
          </p:cNvPr>
          <p:cNvSpPr>
            <a:spLocks noGrp="1"/>
          </p:cNvSpPr>
          <p:nvPr>
            <p:ph type="sldNum" sz="quarter" idx="12"/>
          </p:nvPr>
        </p:nvSpPr>
        <p:spPr>
          <a:xfrm>
            <a:off x="6927850" y="4767263"/>
            <a:ext cx="2133600" cy="273844"/>
          </a:xfrm>
        </p:spPr>
        <p:txBody>
          <a:bodyPr anchor="ctr">
            <a:normAutofit/>
          </a:bodyPr>
          <a:lstStyle/>
          <a:p>
            <a:pPr>
              <a:lnSpc>
                <a:spcPct val="90000"/>
              </a:lnSpc>
              <a:spcAft>
                <a:spcPts val="600"/>
              </a:spcAft>
            </a:pPr>
            <a:fld id="{2BB9ACDB-B634-2347-95A4-245F21F5473B}" type="slidenum">
              <a:rPr lang="en-US" smtClean="0"/>
              <a:pPr>
                <a:lnSpc>
                  <a:spcPct val="90000"/>
                </a:lnSpc>
                <a:spcAft>
                  <a:spcPts val="600"/>
                </a:spcAft>
              </a:pPr>
              <a:t>10</a:t>
            </a:fld>
            <a:endParaRPr lang="en-US"/>
          </a:p>
        </p:txBody>
      </p:sp>
      <p:sp>
        <p:nvSpPr>
          <p:cNvPr id="9" name="TextBox 8">
            <a:extLst>
              <a:ext uri="{FF2B5EF4-FFF2-40B4-BE49-F238E27FC236}">
                <a16:creationId xmlns:a16="http://schemas.microsoft.com/office/drawing/2014/main" id="{CE506E24-0B14-C628-329F-748D26DF93FF}"/>
              </a:ext>
            </a:extLst>
          </p:cNvPr>
          <p:cNvSpPr txBox="1"/>
          <p:nvPr/>
        </p:nvSpPr>
        <p:spPr>
          <a:xfrm>
            <a:off x="447675" y="2404929"/>
            <a:ext cx="8483600" cy="2308324"/>
          </a:xfrm>
          <a:prstGeom prst="rect">
            <a:avLst/>
          </a:prstGeom>
          <a:noFill/>
        </p:spPr>
        <p:txBody>
          <a:bodyPr wrap="square">
            <a:spAutoFit/>
          </a:bodyPr>
          <a:lstStyle/>
          <a:p>
            <a:pPr algn="just"/>
            <a:r>
              <a:rPr lang="en-US" sz="1600" dirty="0"/>
              <a:t>The above block diagram (Figure.2) shows the overall components included in this proposed project.</a:t>
            </a:r>
          </a:p>
          <a:p>
            <a:pPr marL="285750" indent="-285750" algn="just">
              <a:buFont typeface="Arial" panose="020B0604020202020204" pitchFamily="34" charset="0"/>
              <a:buChar char="•"/>
            </a:pPr>
            <a:r>
              <a:rPr lang="en-US" sz="1600" b="1" dirty="0"/>
              <a:t>Kaggle Database: </a:t>
            </a:r>
            <a:r>
              <a:rPr lang="en-US" sz="1600" dirty="0"/>
              <a:t>The initial stage involves accessing data from a Kaggle dataset, which serves as the foundation for training and testing the AI models.</a:t>
            </a:r>
          </a:p>
          <a:p>
            <a:pPr marL="285750" indent="-285750" algn="just">
              <a:buFont typeface="Arial" panose="020B0604020202020204" pitchFamily="34" charset="0"/>
              <a:buChar char="•"/>
            </a:pPr>
            <a:r>
              <a:rPr lang="en-US" sz="1600" b="1" dirty="0"/>
              <a:t>Artificial Intelligence: </a:t>
            </a:r>
            <a:r>
              <a:rPr lang="en-US" sz="1600" dirty="0"/>
              <a:t>Advanced AI algorithms process the dataset to detect and predict potential threats, creating an intelligent layer for decision-making.</a:t>
            </a:r>
          </a:p>
          <a:p>
            <a:pPr marL="285750" indent="-285750" algn="just">
              <a:buFont typeface="Arial" panose="020B0604020202020204" pitchFamily="34" charset="0"/>
              <a:buChar char="•"/>
            </a:pPr>
            <a:r>
              <a:rPr lang="en-US" sz="1600" b="1" dirty="0"/>
              <a:t>Web Application &amp; AWS with Cybersecurity: </a:t>
            </a:r>
            <a:r>
              <a:rPr lang="en-US" sz="1600" dirty="0"/>
              <a:t>The processed data is integrated into a secure web application hosted on AWS, leveraging robust cybersecurity protocols to manage threats effectively.</a:t>
            </a:r>
          </a:p>
        </p:txBody>
      </p:sp>
      <p:pic>
        <p:nvPicPr>
          <p:cNvPr id="6" name="Picture 5">
            <a:extLst>
              <a:ext uri="{FF2B5EF4-FFF2-40B4-BE49-F238E27FC236}">
                <a16:creationId xmlns:a16="http://schemas.microsoft.com/office/drawing/2014/main" id="{6F1AC068-18B2-C9CF-ED9F-C518E48C7943}"/>
              </a:ext>
            </a:extLst>
          </p:cNvPr>
          <p:cNvPicPr>
            <a:picLocks noChangeAspect="1"/>
          </p:cNvPicPr>
          <p:nvPr/>
        </p:nvPicPr>
        <p:blipFill>
          <a:blip r:embed="rId3"/>
          <a:stretch>
            <a:fillRect/>
          </a:stretch>
        </p:blipFill>
        <p:spPr>
          <a:xfrm>
            <a:off x="1938214" y="755336"/>
            <a:ext cx="5949343" cy="1318188"/>
          </a:xfrm>
          <a:prstGeom prst="rect">
            <a:avLst/>
          </a:prstGeom>
        </p:spPr>
      </p:pic>
      <p:sp>
        <p:nvSpPr>
          <p:cNvPr id="3" name="TextBox 2">
            <a:extLst>
              <a:ext uri="{FF2B5EF4-FFF2-40B4-BE49-F238E27FC236}">
                <a16:creationId xmlns:a16="http://schemas.microsoft.com/office/drawing/2014/main" id="{AE1025E4-F341-D181-AF2D-B7E70D896AEE}"/>
              </a:ext>
            </a:extLst>
          </p:cNvPr>
          <p:cNvSpPr txBox="1"/>
          <p:nvPr/>
        </p:nvSpPr>
        <p:spPr>
          <a:xfrm>
            <a:off x="3941144" y="1870093"/>
            <a:ext cx="2476960" cy="338554"/>
          </a:xfrm>
          <a:prstGeom prst="rect">
            <a:avLst/>
          </a:prstGeom>
          <a:noFill/>
        </p:spPr>
        <p:txBody>
          <a:bodyPr wrap="none" rtlCol="0">
            <a:spAutoFit/>
          </a:bodyPr>
          <a:lstStyle/>
          <a:p>
            <a:r>
              <a:rPr lang="en-US" sz="1600" b="1" i="1" dirty="0"/>
              <a:t>Figure.2 Block Diagram</a:t>
            </a:r>
            <a:endParaRPr lang="en-IN" sz="1600" b="1" i="1" dirty="0"/>
          </a:p>
        </p:txBody>
      </p:sp>
    </p:spTree>
    <p:extLst>
      <p:ext uri="{BB962C8B-B14F-4D97-AF65-F5344CB8AC3E}">
        <p14:creationId xmlns:p14="http://schemas.microsoft.com/office/powerpoint/2010/main" val="2862705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32688-8CAC-B4FD-78F9-22DD737E155E}"/>
              </a:ext>
            </a:extLst>
          </p:cNvPr>
          <p:cNvSpPr>
            <a:spLocks noGrp="1"/>
          </p:cNvSpPr>
          <p:nvPr>
            <p:ph type="title"/>
          </p:nvPr>
        </p:nvSpPr>
        <p:spPr/>
        <p:txBody>
          <a:bodyPr>
            <a:normAutofit fontScale="90000"/>
          </a:bodyPr>
          <a:lstStyle/>
          <a:p>
            <a:r>
              <a:rPr lang="en-IN" dirty="0"/>
              <a:t>Dataset Description</a:t>
            </a:r>
          </a:p>
        </p:txBody>
      </p:sp>
      <p:sp>
        <p:nvSpPr>
          <p:cNvPr id="3" name="Content Placeholder 2">
            <a:extLst>
              <a:ext uri="{FF2B5EF4-FFF2-40B4-BE49-F238E27FC236}">
                <a16:creationId xmlns:a16="http://schemas.microsoft.com/office/drawing/2014/main" id="{75F19CE6-3166-8E40-7F21-8D4D525023EF}"/>
              </a:ext>
            </a:extLst>
          </p:cNvPr>
          <p:cNvSpPr>
            <a:spLocks noGrp="1"/>
          </p:cNvSpPr>
          <p:nvPr>
            <p:ph sz="half" idx="1"/>
          </p:nvPr>
        </p:nvSpPr>
        <p:spPr/>
        <p:txBody>
          <a:bodyPr>
            <a:normAutofit fontScale="92500" lnSpcReduction="20000"/>
          </a:bodyPr>
          <a:lstStyle/>
          <a:p>
            <a:pPr marL="0" indent="0">
              <a:buNone/>
            </a:pPr>
            <a:r>
              <a:rPr lang="en-IN" sz="2100" dirty="0"/>
              <a:t>Dataset Link: </a:t>
            </a:r>
            <a:r>
              <a:rPr lang="en-IN" sz="2100" dirty="0">
                <a:hlinkClick r:id="rId2"/>
              </a:rPr>
              <a:t>https://www.kaggle.com/datasets/ramoliyafenil/text-based-cyber-threat-detection/data</a:t>
            </a:r>
            <a:r>
              <a:rPr lang="en-IN" sz="2100" dirty="0"/>
              <a:t> </a:t>
            </a:r>
          </a:p>
          <a:p>
            <a:pPr lvl="1"/>
            <a:r>
              <a:rPr lang="en-US" dirty="0"/>
              <a:t>Includes network traffic, textual messages, and entity relationships for threat detection.</a:t>
            </a:r>
          </a:p>
          <a:p>
            <a:pPr lvl="1"/>
            <a:r>
              <a:rPr lang="en-US" dirty="0"/>
              <a:t>Supports threat detection, incident response, and advanced ML/DL applications.</a:t>
            </a:r>
          </a:p>
          <a:p>
            <a:pPr lvl="1"/>
            <a:r>
              <a:rPr lang="en-US" dirty="0"/>
              <a:t>Contains IDs, text, labels, diagnoses, and solutions for threats.</a:t>
            </a:r>
          </a:p>
          <a:p>
            <a:pPr lvl="1"/>
            <a:r>
              <a:rPr lang="en-US" dirty="0"/>
              <a:t>Ready-to-use refined datasets optimized for analysis and training.</a:t>
            </a:r>
          </a:p>
          <a:p>
            <a:pPr marL="400050" lvl="1" indent="0">
              <a:buNone/>
            </a:pPr>
            <a:r>
              <a:rPr lang="en-IN" dirty="0"/>
              <a:t> </a:t>
            </a:r>
          </a:p>
          <a:p>
            <a:pPr marL="0" indent="0">
              <a:buNone/>
            </a:pPr>
            <a:endParaRPr lang="en-IN" dirty="0"/>
          </a:p>
        </p:txBody>
      </p:sp>
      <p:sp>
        <p:nvSpPr>
          <p:cNvPr id="4" name="Footer Placeholder 3">
            <a:extLst>
              <a:ext uri="{FF2B5EF4-FFF2-40B4-BE49-F238E27FC236}">
                <a16:creationId xmlns:a16="http://schemas.microsoft.com/office/drawing/2014/main" id="{3747C053-1050-F6B0-8E29-A14144B3CD58}"/>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779CD401-D31C-F018-F6BD-4D589C516DB6}"/>
              </a:ext>
            </a:extLst>
          </p:cNvPr>
          <p:cNvSpPr>
            <a:spLocks noGrp="1"/>
          </p:cNvSpPr>
          <p:nvPr>
            <p:ph type="sldNum" sz="quarter" idx="12"/>
          </p:nvPr>
        </p:nvSpPr>
        <p:spPr/>
        <p:txBody>
          <a:bodyPr/>
          <a:lstStyle/>
          <a:p>
            <a:fld id="{2BB9ACDB-B634-2347-95A4-245F21F5473B}" type="slidenum">
              <a:rPr lang="en-US" smtClean="0"/>
              <a:t>11</a:t>
            </a:fld>
            <a:endParaRPr lang="en-US"/>
          </a:p>
        </p:txBody>
      </p:sp>
    </p:spTree>
    <p:extLst>
      <p:ext uri="{BB962C8B-B14F-4D97-AF65-F5344CB8AC3E}">
        <p14:creationId xmlns:p14="http://schemas.microsoft.com/office/powerpoint/2010/main" val="2321457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5DE61-E7D8-ABDD-A16E-26526AF609DE}"/>
              </a:ext>
            </a:extLst>
          </p:cNvPr>
          <p:cNvSpPr>
            <a:spLocks noGrp="1"/>
          </p:cNvSpPr>
          <p:nvPr>
            <p:ph type="title"/>
          </p:nvPr>
        </p:nvSpPr>
        <p:spPr>
          <a:xfrm>
            <a:off x="457200" y="205979"/>
            <a:ext cx="8229600" cy="540688"/>
          </a:xfrm>
        </p:spPr>
        <p:txBody>
          <a:bodyPr anchor="ctr">
            <a:normAutofit/>
          </a:bodyPr>
          <a:lstStyle/>
          <a:p>
            <a:pPr>
              <a:lnSpc>
                <a:spcPct val="90000"/>
              </a:lnSpc>
            </a:pPr>
            <a:r>
              <a:rPr lang="en-IN" dirty="0"/>
              <a:t>Threat Detection Using AI</a:t>
            </a:r>
          </a:p>
        </p:txBody>
      </p:sp>
      <p:pic>
        <p:nvPicPr>
          <p:cNvPr id="13" name="Picture 12" descr="A diagram of a model&#10;&#10;AI-generated content may be incorrect.">
            <a:extLst>
              <a:ext uri="{FF2B5EF4-FFF2-40B4-BE49-F238E27FC236}">
                <a16:creationId xmlns:a16="http://schemas.microsoft.com/office/drawing/2014/main" id="{E4A7B835-B068-9FF7-8B38-868D5B6F5B7A}"/>
              </a:ext>
            </a:extLst>
          </p:cNvPr>
          <p:cNvPicPr>
            <a:picLocks noChangeAspect="1"/>
          </p:cNvPicPr>
          <p:nvPr/>
        </p:nvPicPr>
        <p:blipFill>
          <a:blip r:embed="rId3"/>
          <a:stretch>
            <a:fillRect/>
          </a:stretch>
        </p:blipFill>
        <p:spPr>
          <a:xfrm>
            <a:off x="1451645" y="671911"/>
            <a:ext cx="6100033" cy="3465296"/>
          </a:xfrm>
          <a:prstGeom prst="rect">
            <a:avLst/>
          </a:prstGeom>
          <a:noFill/>
        </p:spPr>
      </p:pic>
      <p:sp>
        <p:nvSpPr>
          <p:cNvPr id="4" name="Footer Placeholder 3">
            <a:extLst>
              <a:ext uri="{FF2B5EF4-FFF2-40B4-BE49-F238E27FC236}">
                <a16:creationId xmlns:a16="http://schemas.microsoft.com/office/drawing/2014/main" id="{F780A05A-D0E6-BB66-796E-C8F98E75E81C}"/>
              </a:ext>
            </a:extLst>
          </p:cNvPr>
          <p:cNvSpPr>
            <a:spLocks noGrp="1"/>
          </p:cNvSpPr>
          <p:nvPr>
            <p:ph type="ftr" sz="quarter" idx="11"/>
          </p:nvPr>
        </p:nvSpPr>
        <p:spPr>
          <a:xfrm>
            <a:off x="1663700" y="4767263"/>
            <a:ext cx="5797550" cy="273844"/>
          </a:xfrm>
        </p:spPr>
        <p:txBody>
          <a:bodyPr anchor="ctr">
            <a:normAutofit/>
          </a:bodyPr>
          <a:lstStyle/>
          <a:p>
            <a:pPr>
              <a:lnSpc>
                <a:spcPct val="90000"/>
              </a:lnSpc>
              <a:spcAft>
                <a:spcPts val="600"/>
              </a:spcAft>
            </a:pPr>
            <a:r>
              <a:rPr lang="en-US"/>
              <a:t>Group 1, AI-Powered Threat Detection for Networks</a:t>
            </a:r>
          </a:p>
        </p:txBody>
      </p:sp>
      <p:sp>
        <p:nvSpPr>
          <p:cNvPr id="5" name="Slide Number Placeholder 4">
            <a:extLst>
              <a:ext uri="{FF2B5EF4-FFF2-40B4-BE49-F238E27FC236}">
                <a16:creationId xmlns:a16="http://schemas.microsoft.com/office/drawing/2014/main" id="{BB17F310-1537-6B86-340A-E6A80D194121}"/>
              </a:ext>
            </a:extLst>
          </p:cNvPr>
          <p:cNvSpPr>
            <a:spLocks noGrp="1"/>
          </p:cNvSpPr>
          <p:nvPr>
            <p:ph type="sldNum" sz="quarter" idx="12"/>
          </p:nvPr>
        </p:nvSpPr>
        <p:spPr>
          <a:xfrm>
            <a:off x="6927850" y="4767263"/>
            <a:ext cx="2133600" cy="273844"/>
          </a:xfrm>
        </p:spPr>
        <p:txBody>
          <a:bodyPr anchor="ctr">
            <a:normAutofit/>
          </a:bodyPr>
          <a:lstStyle/>
          <a:p>
            <a:pPr>
              <a:lnSpc>
                <a:spcPct val="90000"/>
              </a:lnSpc>
              <a:spcAft>
                <a:spcPts val="600"/>
              </a:spcAft>
            </a:pPr>
            <a:fld id="{2BB9ACDB-B634-2347-95A4-245F21F5473B}" type="slidenum">
              <a:rPr lang="en-US" smtClean="0"/>
              <a:pPr>
                <a:lnSpc>
                  <a:spcPct val="90000"/>
                </a:lnSpc>
                <a:spcAft>
                  <a:spcPts val="600"/>
                </a:spcAft>
              </a:pPr>
              <a:t>12</a:t>
            </a:fld>
            <a:endParaRPr lang="en-US"/>
          </a:p>
        </p:txBody>
      </p:sp>
      <p:sp>
        <p:nvSpPr>
          <p:cNvPr id="3" name="TextBox 2">
            <a:extLst>
              <a:ext uri="{FF2B5EF4-FFF2-40B4-BE49-F238E27FC236}">
                <a16:creationId xmlns:a16="http://schemas.microsoft.com/office/drawing/2014/main" id="{D29B747E-2CC3-3CDE-78CD-00455C073A57}"/>
              </a:ext>
            </a:extLst>
          </p:cNvPr>
          <p:cNvSpPr txBox="1"/>
          <p:nvPr/>
        </p:nvSpPr>
        <p:spPr>
          <a:xfrm>
            <a:off x="2950307" y="4174339"/>
            <a:ext cx="3395785" cy="276999"/>
          </a:xfrm>
          <a:prstGeom prst="rect">
            <a:avLst/>
          </a:prstGeom>
          <a:noFill/>
        </p:spPr>
        <p:txBody>
          <a:bodyPr wrap="square" rtlCol="0">
            <a:spAutoFit/>
          </a:bodyPr>
          <a:lstStyle/>
          <a:p>
            <a:r>
              <a:rPr lang="en-US" sz="1200" b="1" i="1" dirty="0"/>
              <a:t>Figure.3 Flow diagram of AI Component</a:t>
            </a:r>
            <a:endParaRPr lang="en-IN" sz="1200" b="1" i="1" dirty="0"/>
          </a:p>
        </p:txBody>
      </p:sp>
    </p:spTree>
    <p:extLst>
      <p:ext uri="{BB962C8B-B14F-4D97-AF65-F5344CB8AC3E}">
        <p14:creationId xmlns:p14="http://schemas.microsoft.com/office/powerpoint/2010/main" val="45152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777D-8A85-73F5-421F-2471304AE100}"/>
              </a:ext>
            </a:extLst>
          </p:cNvPr>
          <p:cNvSpPr>
            <a:spLocks noGrp="1"/>
          </p:cNvSpPr>
          <p:nvPr>
            <p:ph type="title"/>
          </p:nvPr>
        </p:nvSpPr>
        <p:spPr/>
        <p:txBody>
          <a:bodyPr>
            <a:normAutofit fontScale="90000"/>
          </a:bodyPr>
          <a:lstStyle/>
          <a:p>
            <a:r>
              <a:rPr lang="en-IN" dirty="0"/>
              <a:t>Methodology</a:t>
            </a:r>
          </a:p>
        </p:txBody>
      </p:sp>
      <p:sp>
        <p:nvSpPr>
          <p:cNvPr id="3" name="Content Placeholder 2">
            <a:extLst>
              <a:ext uri="{FF2B5EF4-FFF2-40B4-BE49-F238E27FC236}">
                <a16:creationId xmlns:a16="http://schemas.microsoft.com/office/drawing/2014/main" id="{F350BCF0-2B0C-4756-A227-5E9554A1D57D}"/>
              </a:ext>
            </a:extLst>
          </p:cNvPr>
          <p:cNvSpPr>
            <a:spLocks noGrp="1"/>
          </p:cNvSpPr>
          <p:nvPr>
            <p:ph sz="half" idx="1"/>
          </p:nvPr>
        </p:nvSpPr>
        <p:spPr/>
        <p:txBody>
          <a:bodyPr>
            <a:normAutofit fontScale="55000" lnSpcReduction="20000"/>
          </a:bodyPr>
          <a:lstStyle/>
          <a:p>
            <a:pPr marL="0" indent="0">
              <a:buNone/>
            </a:pPr>
            <a:r>
              <a:rPr lang="en-US" dirty="0"/>
              <a:t>The flow of AI component is shown in previous and explained in the below</a:t>
            </a:r>
            <a:r>
              <a:rPr lang="en-US" sz="2800" dirty="0"/>
              <a:t> (Figure.3) </a:t>
            </a:r>
            <a:r>
              <a:rPr lang="en-US" dirty="0"/>
              <a:t>:</a:t>
            </a:r>
          </a:p>
          <a:p>
            <a:r>
              <a:rPr lang="en-US" b="1" dirty="0"/>
              <a:t>Kaggle Dataset: </a:t>
            </a:r>
            <a:r>
              <a:rPr lang="en-US" dirty="0"/>
              <a:t>The process begins with acquiring a dataset from Kaggle, containing cyber threat-related data for analysis and model training.</a:t>
            </a:r>
          </a:p>
          <a:p>
            <a:r>
              <a:rPr lang="en-US" b="1" dirty="0"/>
              <a:t>Data Cleaning: </a:t>
            </a:r>
            <a:r>
              <a:rPr lang="en-US" dirty="0"/>
              <a:t>Removes inconsistencies, duplicates, or irrelevant data to ensure the dataset is ready for preprocessing.</a:t>
            </a:r>
          </a:p>
          <a:p>
            <a:r>
              <a:rPr lang="en-US" b="1" dirty="0"/>
              <a:t>Data Preprocessing:</a:t>
            </a:r>
          </a:p>
          <a:p>
            <a:pPr lvl="1"/>
            <a:r>
              <a:rPr lang="en-US" b="1" dirty="0"/>
              <a:t>Lowercase Conversion: </a:t>
            </a:r>
            <a:r>
              <a:rPr lang="en-US" dirty="0"/>
              <a:t>Converts text to lowercase for uniformity.</a:t>
            </a:r>
          </a:p>
          <a:p>
            <a:pPr lvl="1"/>
            <a:r>
              <a:rPr lang="en-US" b="1" dirty="0"/>
              <a:t>Remove Special Characters: </a:t>
            </a:r>
            <a:r>
              <a:rPr lang="en-US" dirty="0"/>
              <a:t>Eliminates unwanted symbols or characters to simplify text.</a:t>
            </a:r>
          </a:p>
          <a:p>
            <a:pPr lvl="1"/>
            <a:r>
              <a:rPr lang="en-US" b="1" dirty="0"/>
              <a:t>Lemmatization:</a:t>
            </a:r>
            <a:r>
              <a:rPr lang="en-US" dirty="0"/>
              <a:t> Reduces words to their base or root form for better analysis.</a:t>
            </a:r>
          </a:p>
          <a:p>
            <a:r>
              <a:rPr lang="en-US" b="1" dirty="0"/>
              <a:t>Exploratory Data Analysis (EDA): </a:t>
            </a:r>
            <a:r>
              <a:rPr lang="en-US" dirty="0"/>
              <a:t>Analyzes the cleaned dataset to uncover patterns, trends, and potential insights for better understanding.</a:t>
            </a:r>
          </a:p>
          <a:p>
            <a:r>
              <a:rPr lang="en-US" b="1" dirty="0"/>
              <a:t>TF-IDF Vectorizer: </a:t>
            </a:r>
            <a:r>
              <a:rPr lang="en-US" dirty="0"/>
              <a:t>Converts textual data into numerical form by assigning weights based on term frequency and document frequency for use in machine learning models.</a:t>
            </a:r>
          </a:p>
          <a:p>
            <a:endParaRPr lang="en-IN" dirty="0"/>
          </a:p>
        </p:txBody>
      </p:sp>
      <p:sp>
        <p:nvSpPr>
          <p:cNvPr id="4" name="Footer Placeholder 3">
            <a:extLst>
              <a:ext uri="{FF2B5EF4-FFF2-40B4-BE49-F238E27FC236}">
                <a16:creationId xmlns:a16="http://schemas.microsoft.com/office/drawing/2014/main" id="{69D7EF98-4EAC-CEAF-C836-BF842F5CE017}"/>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E8078606-55E2-2602-D850-51D316924C12}"/>
              </a:ext>
            </a:extLst>
          </p:cNvPr>
          <p:cNvSpPr>
            <a:spLocks noGrp="1"/>
          </p:cNvSpPr>
          <p:nvPr>
            <p:ph type="sldNum" sz="quarter" idx="12"/>
          </p:nvPr>
        </p:nvSpPr>
        <p:spPr/>
        <p:txBody>
          <a:bodyPr/>
          <a:lstStyle/>
          <a:p>
            <a:fld id="{2BB9ACDB-B634-2347-95A4-245F21F5473B}" type="slidenum">
              <a:rPr lang="en-US" smtClean="0"/>
              <a:t>13</a:t>
            </a:fld>
            <a:endParaRPr lang="en-US"/>
          </a:p>
        </p:txBody>
      </p:sp>
    </p:spTree>
    <p:extLst>
      <p:ext uri="{BB962C8B-B14F-4D97-AF65-F5344CB8AC3E}">
        <p14:creationId xmlns:p14="http://schemas.microsoft.com/office/powerpoint/2010/main" val="2636208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94CB-B856-8CD4-22B7-B24C81FA2DC9}"/>
              </a:ext>
            </a:extLst>
          </p:cNvPr>
          <p:cNvSpPr>
            <a:spLocks noGrp="1"/>
          </p:cNvSpPr>
          <p:nvPr>
            <p:ph type="title"/>
          </p:nvPr>
        </p:nvSpPr>
        <p:spPr/>
        <p:txBody>
          <a:bodyPr>
            <a:normAutofit fontScale="90000"/>
          </a:bodyPr>
          <a:lstStyle/>
          <a:p>
            <a:r>
              <a:rPr lang="en-IN" dirty="0"/>
              <a:t>Methodology</a:t>
            </a:r>
          </a:p>
        </p:txBody>
      </p:sp>
      <p:sp>
        <p:nvSpPr>
          <p:cNvPr id="3" name="Content Placeholder 2">
            <a:extLst>
              <a:ext uri="{FF2B5EF4-FFF2-40B4-BE49-F238E27FC236}">
                <a16:creationId xmlns:a16="http://schemas.microsoft.com/office/drawing/2014/main" id="{921356F1-60FF-9495-C54E-092EE524BAD9}"/>
              </a:ext>
            </a:extLst>
          </p:cNvPr>
          <p:cNvSpPr>
            <a:spLocks noGrp="1"/>
          </p:cNvSpPr>
          <p:nvPr>
            <p:ph sz="half" idx="1"/>
          </p:nvPr>
        </p:nvSpPr>
        <p:spPr/>
        <p:txBody>
          <a:bodyPr>
            <a:normAutofit fontScale="70000" lnSpcReduction="20000"/>
          </a:bodyPr>
          <a:lstStyle/>
          <a:p>
            <a:r>
              <a:rPr lang="en-US" b="1" dirty="0"/>
              <a:t>Model Training: </a:t>
            </a:r>
            <a:r>
              <a:rPr lang="en-US" dirty="0"/>
              <a:t>Trains four machine learning models (Random Forest, Support Vector Machine, Logistic Regression, and Artificial Neural Network) using the vectorized data.</a:t>
            </a:r>
          </a:p>
          <a:p>
            <a:r>
              <a:rPr lang="en-US" b="1" dirty="0"/>
              <a:t>Model Evaluation: </a:t>
            </a:r>
            <a:r>
              <a:rPr lang="en-US" dirty="0"/>
              <a:t>Evaluates the performance of all trained models using metrics such as accuracy, precision, recall, and F1-score.</a:t>
            </a:r>
          </a:p>
          <a:p>
            <a:r>
              <a:rPr lang="en-US" b="1" dirty="0"/>
              <a:t>Selecting the Best Model: </a:t>
            </a:r>
            <a:r>
              <a:rPr lang="en-US" dirty="0"/>
              <a:t>Compares the evaluation results to identify the best-performing model.</a:t>
            </a:r>
          </a:p>
          <a:p>
            <a:r>
              <a:rPr lang="en-US" b="1" dirty="0"/>
              <a:t>Dumping the Model: </a:t>
            </a:r>
            <a:r>
              <a:rPr lang="en-US" dirty="0"/>
              <a:t>Saves the best model into a pickle file for future use or deployment.</a:t>
            </a:r>
          </a:p>
          <a:p>
            <a:r>
              <a:rPr lang="en-US" b="1" dirty="0"/>
              <a:t>Outcome: </a:t>
            </a:r>
            <a:r>
              <a:rPr lang="en-US" dirty="0"/>
              <a:t>The process results in a robust machine learning model ready for deployment in detecting cyber threats effectively.</a:t>
            </a:r>
          </a:p>
          <a:p>
            <a:endParaRPr lang="en-IN" dirty="0"/>
          </a:p>
        </p:txBody>
      </p:sp>
      <p:sp>
        <p:nvSpPr>
          <p:cNvPr id="4" name="Footer Placeholder 3">
            <a:extLst>
              <a:ext uri="{FF2B5EF4-FFF2-40B4-BE49-F238E27FC236}">
                <a16:creationId xmlns:a16="http://schemas.microsoft.com/office/drawing/2014/main" id="{EEDC32BA-26F4-35F7-C718-0D614F25CF12}"/>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59F27814-0E26-2AA6-C9DC-83ADA33E0B38}"/>
              </a:ext>
            </a:extLst>
          </p:cNvPr>
          <p:cNvSpPr>
            <a:spLocks noGrp="1"/>
          </p:cNvSpPr>
          <p:nvPr>
            <p:ph type="sldNum" sz="quarter" idx="12"/>
          </p:nvPr>
        </p:nvSpPr>
        <p:spPr/>
        <p:txBody>
          <a:bodyPr/>
          <a:lstStyle/>
          <a:p>
            <a:fld id="{2BB9ACDB-B634-2347-95A4-245F21F5473B}" type="slidenum">
              <a:rPr lang="en-US" smtClean="0"/>
              <a:t>14</a:t>
            </a:fld>
            <a:endParaRPr lang="en-US"/>
          </a:p>
        </p:txBody>
      </p:sp>
    </p:spTree>
    <p:extLst>
      <p:ext uri="{BB962C8B-B14F-4D97-AF65-F5344CB8AC3E}">
        <p14:creationId xmlns:p14="http://schemas.microsoft.com/office/powerpoint/2010/main" val="263787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97B0-513A-5753-92C3-83C7242880FA}"/>
              </a:ext>
            </a:extLst>
          </p:cNvPr>
          <p:cNvSpPr>
            <a:spLocks noGrp="1"/>
          </p:cNvSpPr>
          <p:nvPr>
            <p:ph type="title"/>
          </p:nvPr>
        </p:nvSpPr>
        <p:spPr/>
        <p:txBody>
          <a:bodyPr>
            <a:normAutofit fontScale="90000"/>
          </a:bodyPr>
          <a:lstStyle/>
          <a:p>
            <a:r>
              <a:rPr lang="en-IN" dirty="0"/>
              <a:t>Handling missing values</a:t>
            </a:r>
          </a:p>
        </p:txBody>
      </p:sp>
      <p:sp>
        <p:nvSpPr>
          <p:cNvPr id="3" name="Content Placeholder 2">
            <a:extLst>
              <a:ext uri="{FF2B5EF4-FFF2-40B4-BE49-F238E27FC236}">
                <a16:creationId xmlns:a16="http://schemas.microsoft.com/office/drawing/2014/main" id="{1CA7F365-4265-A88E-33B9-AF845E21FC89}"/>
              </a:ext>
            </a:extLst>
          </p:cNvPr>
          <p:cNvSpPr>
            <a:spLocks noGrp="1"/>
          </p:cNvSpPr>
          <p:nvPr>
            <p:ph sz="half" idx="1"/>
          </p:nvPr>
        </p:nvSpPr>
        <p:spPr>
          <a:xfrm>
            <a:off x="457200" y="914188"/>
            <a:ext cx="8298180" cy="554608"/>
          </a:xfrm>
        </p:spPr>
        <p:txBody>
          <a:bodyPr>
            <a:normAutofit fontScale="85000" lnSpcReduction="20000"/>
          </a:bodyPr>
          <a:lstStyle/>
          <a:p>
            <a:r>
              <a:rPr lang="en-IN" sz="2000" dirty="0"/>
              <a:t>The below figures shows, number of missing values (</a:t>
            </a:r>
            <a:r>
              <a:rPr lang="en-US" sz="2000" dirty="0"/>
              <a:t>Figure.4)</a:t>
            </a:r>
            <a:r>
              <a:rPr lang="en-IN" sz="2000" dirty="0"/>
              <a:t> in each column and cleaned data(</a:t>
            </a:r>
            <a:r>
              <a:rPr lang="en-US" sz="2000" dirty="0"/>
              <a:t>Figure.5).</a:t>
            </a:r>
            <a:endParaRPr lang="en-IN" sz="2000" dirty="0"/>
          </a:p>
        </p:txBody>
      </p:sp>
      <p:sp>
        <p:nvSpPr>
          <p:cNvPr id="4" name="Footer Placeholder 3">
            <a:extLst>
              <a:ext uri="{FF2B5EF4-FFF2-40B4-BE49-F238E27FC236}">
                <a16:creationId xmlns:a16="http://schemas.microsoft.com/office/drawing/2014/main" id="{D14B7C2F-AB2F-D893-02C7-8CA4ADA326A2}"/>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A17A00DC-F477-DD9D-2C81-03F858A43CFD}"/>
              </a:ext>
            </a:extLst>
          </p:cNvPr>
          <p:cNvSpPr>
            <a:spLocks noGrp="1"/>
          </p:cNvSpPr>
          <p:nvPr>
            <p:ph type="sldNum" sz="quarter" idx="12"/>
          </p:nvPr>
        </p:nvSpPr>
        <p:spPr/>
        <p:txBody>
          <a:bodyPr/>
          <a:lstStyle/>
          <a:p>
            <a:fld id="{2BB9ACDB-B634-2347-95A4-245F21F5473B}" type="slidenum">
              <a:rPr lang="en-US" smtClean="0"/>
              <a:t>15</a:t>
            </a:fld>
            <a:endParaRPr lang="en-US"/>
          </a:p>
        </p:txBody>
      </p:sp>
      <p:pic>
        <p:nvPicPr>
          <p:cNvPr id="6" name="Picture 5" descr="A screenshot of a computer code&#10;&#10;Description automatically generated">
            <a:extLst>
              <a:ext uri="{FF2B5EF4-FFF2-40B4-BE49-F238E27FC236}">
                <a16:creationId xmlns:a16="http://schemas.microsoft.com/office/drawing/2014/main" id="{9B6ACE7C-6D8A-2B8F-0A6F-B68FE95DEEB1}"/>
              </a:ext>
            </a:extLst>
          </p:cNvPr>
          <p:cNvPicPr>
            <a:picLocks noChangeAspect="1"/>
          </p:cNvPicPr>
          <p:nvPr/>
        </p:nvPicPr>
        <p:blipFill>
          <a:blip r:embed="rId3"/>
          <a:stretch>
            <a:fillRect/>
          </a:stretch>
        </p:blipFill>
        <p:spPr>
          <a:xfrm>
            <a:off x="2090323" y="3091156"/>
            <a:ext cx="1424940" cy="1562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computer&#10;&#10;Description automatically generated">
            <a:extLst>
              <a:ext uri="{FF2B5EF4-FFF2-40B4-BE49-F238E27FC236}">
                <a16:creationId xmlns:a16="http://schemas.microsoft.com/office/drawing/2014/main" id="{7B5D322D-F9CD-F0C0-0D0E-F0DCAFDC1380}"/>
              </a:ext>
            </a:extLst>
          </p:cNvPr>
          <p:cNvPicPr>
            <a:picLocks noChangeAspect="1"/>
          </p:cNvPicPr>
          <p:nvPr/>
        </p:nvPicPr>
        <p:blipFill>
          <a:blip r:embed="rId4"/>
          <a:stretch>
            <a:fillRect/>
          </a:stretch>
        </p:blipFill>
        <p:spPr>
          <a:xfrm>
            <a:off x="5333122" y="2967698"/>
            <a:ext cx="1341120" cy="1722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Arrow: Right 7">
            <a:extLst>
              <a:ext uri="{FF2B5EF4-FFF2-40B4-BE49-F238E27FC236}">
                <a16:creationId xmlns:a16="http://schemas.microsoft.com/office/drawing/2014/main" id="{85807DC6-00E3-AFA9-5CC7-A25178522D3A}"/>
              </a:ext>
            </a:extLst>
          </p:cNvPr>
          <p:cNvSpPr/>
          <p:nvPr/>
        </p:nvSpPr>
        <p:spPr>
          <a:xfrm>
            <a:off x="3810879" y="3598204"/>
            <a:ext cx="1148862" cy="4611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83D989D-0D49-ACA9-C111-75E7FADB4C3F}"/>
              </a:ext>
            </a:extLst>
          </p:cNvPr>
          <p:cNvSpPr txBox="1"/>
          <p:nvPr/>
        </p:nvSpPr>
        <p:spPr>
          <a:xfrm>
            <a:off x="1539188" y="2683323"/>
            <a:ext cx="3032812" cy="276999"/>
          </a:xfrm>
          <a:prstGeom prst="rect">
            <a:avLst/>
          </a:prstGeom>
          <a:noFill/>
        </p:spPr>
        <p:txBody>
          <a:bodyPr wrap="square" rtlCol="0">
            <a:spAutoFit/>
          </a:bodyPr>
          <a:lstStyle/>
          <a:p>
            <a:r>
              <a:rPr lang="en-US" sz="1200" b="1" i="1" dirty="0"/>
              <a:t>Figure.4 Number of missing values</a:t>
            </a:r>
            <a:endParaRPr lang="en-IN" sz="1200" b="1" i="1" dirty="0"/>
          </a:p>
        </p:txBody>
      </p:sp>
      <p:sp>
        <p:nvSpPr>
          <p:cNvPr id="10" name="TextBox 9">
            <a:extLst>
              <a:ext uri="{FF2B5EF4-FFF2-40B4-BE49-F238E27FC236}">
                <a16:creationId xmlns:a16="http://schemas.microsoft.com/office/drawing/2014/main" id="{FEB569A7-CEA9-8B7B-BCC1-011E21E38ED7}"/>
              </a:ext>
            </a:extLst>
          </p:cNvPr>
          <p:cNvSpPr txBox="1"/>
          <p:nvPr/>
        </p:nvSpPr>
        <p:spPr>
          <a:xfrm>
            <a:off x="4696512" y="2658547"/>
            <a:ext cx="3559419" cy="276999"/>
          </a:xfrm>
          <a:prstGeom prst="rect">
            <a:avLst/>
          </a:prstGeom>
          <a:noFill/>
        </p:spPr>
        <p:txBody>
          <a:bodyPr wrap="square" rtlCol="0">
            <a:spAutoFit/>
          </a:bodyPr>
          <a:lstStyle/>
          <a:p>
            <a:r>
              <a:rPr lang="en-US" sz="1200" b="1" i="1" dirty="0"/>
              <a:t>Figure.5 Missing values after cleaning</a:t>
            </a:r>
            <a:endParaRPr lang="en-IN" sz="1200" b="1" i="1" dirty="0"/>
          </a:p>
        </p:txBody>
      </p:sp>
      <p:pic>
        <p:nvPicPr>
          <p:cNvPr id="12" name="Picture 11">
            <a:extLst>
              <a:ext uri="{FF2B5EF4-FFF2-40B4-BE49-F238E27FC236}">
                <a16:creationId xmlns:a16="http://schemas.microsoft.com/office/drawing/2014/main" id="{37C27B3D-58A0-1E60-B2E2-1B9855750479}"/>
              </a:ext>
            </a:extLst>
          </p:cNvPr>
          <p:cNvPicPr>
            <a:picLocks noChangeAspect="1"/>
          </p:cNvPicPr>
          <p:nvPr/>
        </p:nvPicPr>
        <p:blipFill>
          <a:blip r:embed="rId5"/>
          <a:stretch>
            <a:fillRect/>
          </a:stretch>
        </p:blipFill>
        <p:spPr>
          <a:xfrm>
            <a:off x="1251974" y="1744561"/>
            <a:ext cx="3444538" cy="662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D06ADBC9-CD0C-0EAF-EA51-0DD7386D1411}"/>
              </a:ext>
            </a:extLst>
          </p:cNvPr>
          <p:cNvPicPr>
            <a:picLocks noChangeAspect="1"/>
          </p:cNvPicPr>
          <p:nvPr/>
        </p:nvPicPr>
        <p:blipFill>
          <a:blip r:embed="rId6"/>
          <a:stretch>
            <a:fillRect/>
          </a:stretch>
        </p:blipFill>
        <p:spPr>
          <a:xfrm>
            <a:off x="4959741" y="1572993"/>
            <a:ext cx="2613887" cy="952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7071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CA6C-359B-2DB2-EF63-82C3BF00E9F6}"/>
              </a:ext>
            </a:extLst>
          </p:cNvPr>
          <p:cNvSpPr>
            <a:spLocks noGrp="1"/>
          </p:cNvSpPr>
          <p:nvPr>
            <p:ph type="title"/>
          </p:nvPr>
        </p:nvSpPr>
        <p:spPr>
          <a:xfrm>
            <a:off x="66675" y="56575"/>
            <a:ext cx="8229600" cy="540688"/>
          </a:xfrm>
        </p:spPr>
        <p:txBody>
          <a:bodyPr>
            <a:normAutofit fontScale="90000"/>
          </a:bodyPr>
          <a:lstStyle/>
          <a:p>
            <a:r>
              <a:rPr lang="en-IN" dirty="0"/>
              <a:t>Pre-processed Data</a:t>
            </a:r>
          </a:p>
        </p:txBody>
      </p:sp>
      <p:sp>
        <p:nvSpPr>
          <p:cNvPr id="3" name="Content Placeholder 2">
            <a:extLst>
              <a:ext uri="{FF2B5EF4-FFF2-40B4-BE49-F238E27FC236}">
                <a16:creationId xmlns:a16="http://schemas.microsoft.com/office/drawing/2014/main" id="{139792B5-425A-43D5-3E12-F32F33D95B3C}"/>
              </a:ext>
            </a:extLst>
          </p:cNvPr>
          <p:cNvSpPr>
            <a:spLocks noGrp="1"/>
          </p:cNvSpPr>
          <p:nvPr>
            <p:ph sz="half" idx="1"/>
          </p:nvPr>
        </p:nvSpPr>
        <p:spPr>
          <a:xfrm>
            <a:off x="190500" y="701571"/>
            <a:ext cx="4114800" cy="1190837"/>
          </a:xfrm>
        </p:spPr>
        <p:txBody>
          <a:bodyPr>
            <a:noAutofit/>
          </a:bodyPr>
          <a:lstStyle/>
          <a:p>
            <a:pPr algn="just"/>
            <a:r>
              <a:rPr lang="en-IN" sz="1200" dirty="0"/>
              <a:t>Below figures show that sample original data(</a:t>
            </a:r>
            <a:r>
              <a:rPr lang="en-US" sz="1200" dirty="0"/>
              <a:t>Figure.6)</a:t>
            </a:r>
            <a:r>
              <a:rPr lang="en-IN" sz="1200" dirty="0"/>
              <a:t> and pre-processed data</a:t>
            </a:r>
            <a:r>
              <a:rPr lang="en-US" sz="1200" dirty="0"/>
              <a:t>(Figure.8)</a:t>
            </a:r>
            <a:r>
              <a:rPr lang="en-IN" sz="1200" dirty="0"/>
              <a:t>. The following pre-processing steps are performed such as, converting into lower case, removing special character and lemmatization</a:t>
            </a:r>
            <a:r>
              <a:rPr lang="en-US" sz="1200" dirty="0"/>
              <a:t> (Figure.7)</a:t>
            </a:r>
            <a:r>
              <a:rPr lang="en-IN" sz="1200" dirty="0"/>
              <a:t>.</a:t>
            </a:r>
          </a:p>
        </p:txBody>
      </p:sp>
      <p:sp>
        <p:nvSpPr>
          <p:cNvPr id="4" name="Footer Placeholder 3">
            <a:extLst>
              <a:ext uri="{FF2B5EF4-FFF2-40B4-BE49-F238E27FC236}">
                <a16:creationId xmlns:a16="http://schemas.microsoft.com/office/drawing/2014/main" id="{8120285A-2AAD-D7C9-7684-8305FE14047C}"/>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742410E7-B304-C275-85AF-77A641E7D47F}"/>
              </a:ext>
            </a:extLst>
          </p:cNvPr>
          <p:cNvSpPr>
            <a:spLocks noGrp="1"/>
          </p:cNvSpPr>
          <p:nvPr>
            <p:ph type="sldNum" sz="quarter" idx="12"/>
          </p:nvPr>
        </p:nvSpPr>
        <p:spPr/>
        <p:txBody>
          <a:bodyPr/>
          <a:lstStyle/>
          <a:p>
            <a:fld id="{2BB9ACDB-B634-2347-95A4-245F21F5473B}" type="slidenum">
              <a:rPr lang="en-US" smtClean="0"/>
              <a:t>16</a:t>
            </a:fld>
            <a:endParaRPr lang="en-US"/>
          </a:p>
        </p:txBody>
      </p:sp>
      <p:pic>
        <p:nvPicPr>
          <p:cNvPr id="6" name="Picture 5" descr="A screenshot of a computer&#10;&#10;Description automatically generated">
            <a:extLst>
              <a:ext uri="{FF2B5EF4-FFF2-40B4-BE49-F238E27FC236}">
                <a16:creationId xmlns:a16="http://schemas.microsoft.com/office/drawing/2014/main" id="{21395A33-66A9-5F8A-5137-B7A4AD86D62A}"/>
              </a:ext>
            </a:extLst>
          </p:cNvPr>
          <p:cNvPicPr>
            <a:picLocks noChangeAspect="1"/>
          </p:cNvPicPr>
          <p:nvPr/>
        </p:nvPicPr>
        <p:blipFill>
          <a:blip r:embed="rId3"/>
          <a:stretch>
            <a:fillRect/>
          </a:stretch>
        </p:blipFill>
        <p:spPr>
          <a:xfrm>
            <a:off x="5176374" y="815232"/>
            <a:ext cx="3433543" cy="975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computer&#10;&#10;Description automatically generated">
            <a:extLst>
              <a:ext uri="{FF2B5EF4-FFF2-40B4-BE49-F238E27FC236}">
                <a16:creationId xmlns:a16="http://schemas.microsoft.com/office/drawing/2014/main" id="{545F1301-3783-D38F-A2B5-517057B66009}"/>
              </a:ext>
            </a:extLst>
          </p:cNvPr>
          <p:cNvPicPr>
            <a:picLocks noChangeAspect="1"/>
          </p:cNvPicPr>
          <p:nvPr/>
        </p:nvPicPr>
        <p:blipFill>
          <a:blip r:embed="rId4"/>
          <a:stretch>
            <a:fillRect/>
          </a:stretch>
        </p:blipFill>
        <p:spPr>
          <a:xfrm>
            <a:off x="3989823" y="2326243"/>
            <a:ext cx="5154177" cy="1291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Arrow: Down 7">
            <a:extLst>
              <a:ext uri="{FF2B5EF4-FFF2-40B4-BE49-F238E27FC236}">
                <a16:creationId xmlns:a16="http://schemas.microsoft.com/office/drawing/2014/main" id="{1B91C5F6-15CA-E076-82F4-DE7365CAEC6C}"/>
              </a:ext>
            </a:extLst>
          </p:cNvPr>
          <p:cNvSpPr/>
          <p:nvPr/>
        </p:nvSpPr>
        <p:spPr>
          <a:xfrm>
            <a:off x="6873850" y="1834855"/>
            <a:ext cx="539261" cy="45457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D8AD25E-2257-3F52-7670-76B5B2BF4567}"/>
              </a:ext>
            </a:extLst>
          </p:cNvPr>
          <p:cNvSpPr txBox="1"/>
          <p:nvPr/>
        </p:nvSpPr>
        <p:spPr>
          <a:xfrm>
            <a:off x="6003681" y="393794"/>
            <a:ext cx="2915138" cy="276999"/>
          </a:xfrm>
          <a:prstGeom prst="rect">
            <a:avLst/>
          </a:prstGeom>
          <a:noFill/>
        </p:spPr>
        <p:txBody>
          <a:bodyPr wrap="square" rtlCol="0">
            <a:spAutoFit/>
          </a:bodyPr>
          <a:lstStyle/>
          <a:p>
            <a:r>
              <a:rPr lang="en-US" sz="1200" b="1" i="1" dirty="0"/>
              <a:t>Figure.6 Original </a:t>
            </a:r>
            <a:r>
              <a:rPr lang="en-US" sz="1200" b="1" i="1" dirty="0" err="1"/>
              <a:t>Dataframe</a:t>
            </a:r>
            <a:endParaRPr lang="en-IN" sz="1200" b="1" i="1" dirty="0"/>
          </a:p>
        </p:txBody>
      </p:sp>
      <p:sp>
        <p:nvSpPr>
          <p:cNvPr id="10" name="TextBox 9">
            <a:extLst>
              <a:ext uri="{FF2B5EF4-FFF2-40B4-BE49-F238E27FC236}">
                <a16:creationId xmlns:a16="http://schemas.microsoft.com/office/drawing/2014/main" id="{81C8DF33-879F-AA8A-C908-3714AD2C11C3}"/>
              </a:ext>
            </a:extLst>
          </p:cNvPr>
          <p:cNvSpPr txBox="1"/>
          <p:nvPr/>
        </p:nvSpPr>
        <p:spPr>
          <a:xfrm>
            <a:off x="6003681" y="3760216"/>
            <a:ext cx="2915138" cy="276999"/>
          </a:xfrm>
          <a:prstGeom prst="rect">
            <a:avLst/>
          </a:prstGeom>
          <a:noFill/>
        </p:spPr>
        <p:txBody>
          <a:bodyPr wrap="square" rtlCol="0">
            <a:spAutoFit/>
          </a:bodyPr>
          <a:lstStyle/>
          <a:p>
            <a:r>
              <a:rPr lang="en-US" sz="1200" b="1" i="1" dirty="0"/>
              <a:t>Figure.8 Cleaned </a:t>
            </a:r>
            <a:r>
              <a:rPr lang="en-US" sz="1200" b="1" i="1" dirty="0" err="1"/>
              <a:t>Dataframe</a:t>
            </a:r>
            <a:endParaRPr lang="en-IN" sz="1200" b="1" i="1" dirty="0"/>
          </a:p>
        </p:txBody>
      </p:sp>
      <p:pic>
        <p:nvPicPr>
          <p:cNvPr id="12" name="Picture 11">
            <a:extLst>
              <a:ext uri="{FF2B5EF4-FFF2-40B4-BE49-F238E27FC236}">
                <a16:creationId xmlns:a16="http://schemas.microsoft.com/office/drawing/2014/main" id="{611EF440-9A86-4118-9843-6A313063F51F}"/>
              </a:ext>
            </a:extLst>
          </p:cNvPr>
          <p:cNvPicPr>
            <a:picLocks noChangeAspect="1"/>
          </p:cNvPicPr>
          <p:nvPr/>
        </p:nvPicPr>
        <p:blipFill>
          <a:blip r:embed="rId5"/>
          <a:stretch>
            <a:fillRect/>
          </a:stretch>
        </p:blipFill>
        <p:spPr>
          <a:xfrm>
            <a:off x="868680" y="1771152"/>
            <a:ext cx="2973782" cy="2740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90091B2A-3158-FD1E-D904-AFD3D8174D37}"/>
              </a:ext>
            </a:extLst>
          </p:cNvPr>
          <p:cNvSpPr txBox="1"/>
          <p:nvPr/>
        </p:nvSpPr>
        <p:spPr>
          <a:xfrm>
            <a:off x="1266337" y="4548756"/>
            <a:ext cx="2915138" cy="276999"/>
          </a:xfrm>
          <a:prstGeom prst="rect">
            <a:avLst/>
          </a:prstGeom>
          <a:noFill/>
        </p:spPr>
        <p:txBody>
          <a:bodyPr wrap="square" rtlCol="0">
            <a:spAutoFit/>
          </a:bodyPr>
          <a:lstStyle/>
          <a:p>
            <a:r>
              <a:rPr lang="en-US" sz="1200" b="1" i="1" dirty="0"/>
              <a:t>Figure.7 Pre-processing code</a:t>
            </a:r>
            <a:endParaRPr lang="en-IN" sz="1200" b="1" i="1" dirty="0"/>
          </a:p>
        </p:txBody>
      </p:sp>
    </p:spTree>
    <p:extLst>
      <p:ext uri="{BB962C8B-B14F-4D97-AF65-F5344CB8AC3E}">
        <p14:creationId xmlns:p14="http://schemas.microsoft.com/office/powerpoint/2010/main" val="247488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68F-6753-8203-2070-64D132B4E1A3}"/>
              </a:ext>
            </a:extLst>
          </p:cNvPr>
          <p:cNvSpPr>
            <a:spLocks noGrp="1"/>
          </p:cNvSpPr>
          <p:nvPr>
            <p:ph type="title"/>
          </p:nvPr>
        </p:nvSpPr>
        <p:spPr/>
        <p:txBody>
          <a:bodyPr>
            <a:normAutofit fontScale="90000"/>
          </a:bodyPr>
          <a:lstStyle/>
          <a:p>
            <a:r>
              <a:rPr lang="en-IN" dirty="0"/>
              <a:t>Exploratory Data Analysis</a:t>
            </a:r>
          </a:p>
        </p:txBody>
      </p:sp>
      <p:sp>
        <p:nvSpPr>
          <p:cNvPr id="3" name="Content Placeholder 2">
            <a:extLst>
              <a:ext uri="{FF2B5EF4-FFF2-40B4-BE49-F238E27FC236}">
                <a16:creationId xmlns:a16="http://schemas.microsoft.com/office/drawing/2014/main" id="{ECA6654D-91B1-F580-13EA-EC186FFFEC21}"/>
              </a:ext>
            </a:extLst>
          </p:cNvPr>
          <p:cNvSpPr>
            <a:spLocks noGrp="1"/>
          </p:cNvSpPr>
          <p:nvPr>
            <p:ph sz="half" idx="1"/>
          </p:nvPr>
        </p:nvSpPr>
        <p:spPr>
          <a:xfrm>
            <a:off x="146050" y="784555"/>
            <a:ext cx="3127152" cy="3591137"/>
          </a:xfrm>
        </p:spPr>
        <p:txBody>
          <a:bodyPr>
            <a:noAutofit/>
          </a:bodyPr>
          <a:lstStyle/>
          <a:p>
            <a:pPr algn="just"/>
            <a:r>
              <a:rPr lang="en-US" sz="1200" dirty="0">
                <a:effectLst/>
                <a:latin typeface="+mj-lt"/>
                <a:ea typeface="Calibri" panose="020F0502020204030204" pitchFamily="34" charset="0"/>
                <a:cs typeface="Times New Roman" panose="02020603050405020304" pitchFamily="18" charset="0"/>
              </a:rPr>
              <a:t>The chart shows that "malware" is the most frequently occurring label, indicating a primary focus on malware-related threats in the dataset. In contrast, labels like "tools" and "threat-actor" have significantly lower frequencies, highlighting less representation and potential areas for further data collection or model refinement(</a:t>
            </a:r>
            <a:r>
              <a:rPr lang="en-US" sz="1200" dirty="0">
                <a:latin typeface="+mj-lt"/>
              </a:rPr>
              <a:t>Figure.9)</a:t>
            </a:r>
            <a:r>
              <a:rPr lang="en-US" sz="1200" dirty="0">
                <a:effectLst/>
                <a:latin typeface="+mj-lt"/>
                <a:ea typeface="Calibri" panose="020F0502020204030204" pitchFamily="34" charset="0"/>
                <a:cs typeface="Times New Roman" panose="02020603050405020304" pitchFamily="18" charset="0"/>
              </a:rPr>
              <a:t>.</a:t>
            </a:r>
          </a:p>
          <a:p>
            <a:pPr algn="just"/>
            <a:r>
              <a:rPr lang="en-US" sz="1200" dirty="0">
                <a:latin typeface="+mj-lt"/>
              </a:rPr>
              <a:t>The word cloud highlights common cybersecurity terms such as "attack," "malware," "threat," and "phishing," emphasizing the dataset's focus on cyber threats. Additional terms like "tool," "technique," and "campaign" suggest an analysis of attack strategies and methods(Figure.10).</a:t>
            </a:r>
          </a:p>
          <a:p>
            <a:pPr algn="just"/>
            <a:endParaRPr lang="en-IN" sz="1200" dirty="0">
              <a:latin typeface="+mj-lt"/>
            </a:endParaRPr>
          </a:p>
        </p:txBody>
      </p:sp>
      <p:sp>
        <p:nvSpPr>
          <p:cNvPr id="4" name="Footer Placeholder 3">
            <a:extLst>
              <a:ext uri="{FF2B5EF4-FFF2-40B4-BE49-F238E27FC236}">
                <a16:creationId xmlns:a16="http://schemas.microsoft.com/office/drawing/2014/main" id="{287C4FDC-AE83-59E9-B1C3-D6128F430338}"/>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511C83E0-4773-A6D6-8552-A0E2A19CBABD}"/>
              </a:ext>
            </a:extLst>
          </p:cNvPr>
          <p:cNvSpPr>
            <a:spLocks noGrp="1"/>
          </p:cNvSpPr>
          <p:nvPr>
            <p:ph type="sldNum" sz="quarter" idx="12"/>
          </p:nvPr>
        </p:nvSpPr>
        <p:spPr/>
        <p:txBody>
          <a:bodyPr/>
          <a:lstStyle/>
          <a:p>
            <a:fld id="{2BB9ACDB-B634-2347-95A4-245F21F5473B}" type="slidenum">
              <a:rPr lang="en-US" smtClean="0"/>
              <a:t>17</a:t>
            </a:fld>
            <a:endParaRPr lang="en-US"/>
          </a:p>
        </p:txBody>
      </p:sp>
      <p:pic>
        <p:nvPicPr>
          <p:cNvPr id="7" name="Picture 6" descr="A bar graph with different colored bars&#10;&#10;Description automatically generated">
            <a:extLst>
              <a:ext uri="{FF2B5EF4-FFF2-40B4-BE49-F238E27FC236}">
                <a16:creationId xmlns:a16="http://schemas.microsoft.com/office/drawing/2014/main" id="{8A275D6B-9B37-6BB4-48F0-97B5C3116CF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81" y="1508172"/>
            <a:ext cx="2508445" cy="1988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8277592-DF8A-6FDA-C871-60647CFE5E0E}"/>
              </a:ext>
            </a:extLst>
          </p:cNvPr>
          <p:cNvSpPr txBox="1"/>
          <p:nvPr/>
        </p:nvSpPr>
        <p:spPr>
          <a:xfrm>
            <a:off x="3506179" y="3580534"/>
            <a:ext cx="2915138" cy="276999"/>
          </a:xfrm>
          <a:prstGeom prst="rect">
            <a:avLst/>
          </a:prstGeom>
          <a:noFill/>
        </p:spPr>
        <p:txBody>
          <a:bodyPr wrap="square" rtlCol="0">
            <a:spAutoFit/>
          </a:bodyPr>
          <a:lstStyle/>
          <a:p>
            <a:r>
              <a:rPr lang="en-US" sz="1200" b="1" i="1" dirty="0"/>
              <a:t>Figure.9 Distribution of Labels</a:t>
            </a:r>
            <a:endParaRPr lang="en-IN" sz="1200" b="1" i="1" dirty="0"/>
          </a:p>
        </p:txBody>
      </p:sp>
      <p:pic>
        <p:nvPicPr>
          <p:cNvPr id="8" name="Picture 7" descr="A close-up of words&#10;&#10;Description automatically generated">
            <a:extLst>
              <a:ext uri="{FF2B5EF4-FFF2-40B4-BE49-F238E27FC236}">
                <a16:creationId xmlns:a16="http://schemas.microsoft.com/office/drawing/2014/main" id="{8DBAF3CD-FB13-95EF-FAF5-D7CBE09E20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0805" y="1487120"/>
            <a:ext cx="2797145" cy="1988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538C3146-4BFE-22EF-8467-18EE3C8550AF}"/>
              </a:ext>
            </a:extLst>
          </p:cNvPr>
          <p:cNvSpPr txBox="1"/>
          <p:nvPr/>
        </p:nvSpPr>
        <p:spPr>
          <a:xfrm>
            <a:off x="6111241" y="3517270"/>
            <a:ext cx="3032760" cy="276999"/>
          </a:xfrm>
          <a:prstGeom prst="rect">
            <a:avLst/>
          </a:prstGeom>
          <a:noFill/>
        </p:spPr>
        <p:txBody>
          <a:bodyPr wrap="square" rtlCol="0">
            <a:spAutoFit/>
          </a:bodyPr>
          <a:lstStyle/>
          <a:p>
            <a:r>
              <a:rPr lang="en-US" sz="1200" b="1" i="1" dirty="0"/>
              <a:t>Figure.10 Most Frequent Words in Text</a:t>
            </a:r>
            <a:endParaRPr lang="en-IN" sz="1200" b="1" i="1" dirty="0"/>
          </a:p>
        </p:txBody>
      </p:sp>
    </p:spTree>
    <p:extLst>
      <p:ext uri="{BB962C8B-B14F-4D97-AF65-F5344CB8AC3E}">
        <p14:creationId xmlns:p14="http://schemas.microsoft.com/office/powerpoint/2010/main" val="1056885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BFD03-778E-4EF3-00E3-7EF1D3A4CA4C}"/>
              </a:ext>
            </a:extLst>
          </p:cNvPr>
          <p:cNvSpPr>
            <a:spLocks noGrp="1"/>
          </p:cNvSpPr>
          <p:nvPr>
            <p:ph type="title"/>
          </p:nvPr>
        </p:nvSpPr>
        <p:spPr>
          <a:xfrm>
            <a:off x="0" y="65341"/>
            <a:ext cx="6419850" cy="540688"/>
          </a:xfrm>
        </p:spPr>
        <p:txBody>
          <a:bodyPr>
            <a:normAutofit fontScale="90000"/>
          </a:bodyPr>
          <a:lstStyle/>
          <a:p>
            <a:r>
              <a:rPr lang="en-IN" dirty="0"/>
              <a:t>Exploratory Data Analysis</a:t>
            </a:r>
          </a:p>
        </p:txBody>
      </p:sp>
      <p:sp>
        <p:nvSpPr>
          <p:cNvPr id="3" name="Content Placeholder 2">
            <a:extLst>
              <a:ext uri="{FF2B5EF4-FFF2-40B4-BE49-F238E27FC236}">
                <a16:creationId xmlns:a16="http://schemas.microsoft.com/office/drawing/2014/main" id="{B7123F82-23DA-1F55-9D95-AEE403EB2B17}"/>
              </a:ext>
            </a:extLst>
          </p:cNvPr>
          <p:cNvSpPr>
            <a:spLocks noGrp="1"/>
          </p:cNvSpPr>
          <p:nvPr>
            <p:ph sz="half" idx="1"/>
          </p:nvPr>
        </p:nvSpPr>
        <p:spPr>
          <a:xfrm>
            <a:off x="106680" y="643323"/>
            <a:ext cx="3909060" cy="3467312"/>
          </a:xfrm>
        </p:spPr>
        <p:txBody>
          <a:bodyPr>
            <a:normAutofit lnSpcReduction="10000"/>
          </a:bodyPr>
          <a:lstStyle/>
          <a:p>
            <a:pPr algn="just"/>
            <a:r>
              <a:rPr lang="en-US" sz="1400" dirty="0"/>
              <a:t>The violin plot displays the distribution of cleaned text lengths for different labels. Labels such as "malware" and "SHA2" have wider distributions and longer text descriptions, indicating detailed entries, while labels like "EMAIL" and "DOMAIN" have shorter and more concise text(Figure.11).</a:t>
            </a:r>
          </a:p>
          <a:p>
            <a:pPr algn="just"/>
            <a:r>
              <a:rPr lang="en-US" sz="1400" dirty="0"/>
              <a:t>The distribution highlights significant variations in text lengths among labels. Categories like "SHA1" and "Infrastructure" show longer text descriptions, suggesting complex data, while labels like "campaign" and "IPV4" exhibit shorter descriptions, indicating more straightforward entries(Figure.12).</a:t>
            </a:r>
            <a:endParaRPr lang="en-IN" sz="1400" dirty="0"/>
          </a:p>
        </p:txBody>
      </p:sp>
      <p:sp>
        <p:nvSpPr>
          <p:cNvPr id="4" name="Footer Placeholder 3">
            <a:extLst>
              <a:ext uri="{FF2B5EF4-FFF2-40B4-BE49-F238E27FC236}">
                <a16:creationId xmlns:a16="http://schemas.microsoft.com/office/drawing/2014/main" id="{334FC091-6250-778B-5F2E-6F315EFBD10D}"/>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E1645FAF-51E4-9ABE-2358-3B7EF10DCD97}"/>
              </a:ext>
            </a:extLst>
          </p:cNvPr>
          <p:cNvSpPr>
            <a:spLocks noGrp="1"/>
          </p:cNvSpPr>
          <p:nvPr>
            <p:ph type="sldNum" sz="quarter" idx="12"/>
          </p:nvPr>
        </p:nvSpPr>
        <p:spPr/>
        <p:txBody>
          <a:bodyPr/>
          <a:lstStyle/>
          <a:p>
            <a:fld id="{2BB9ACDB-B634-2347-95A4-245F21F5473B}" type="slidenum">
              <a:rPr lang="en-US" smtClean="0"/>
              <a:t>18</a:t>
            </a:fld>
            <a:endParaRPr lang="en-US"/>
          </a:p>
        </p:txBody>
      </p:sp>
      <p:pic>
        <p:nvPicPr>
          <p:cNvPr id="6" name="Picture 5" descr="A diagram of a bar chart&#10;&#10;Description automatically generated with medium confidence">
            <a:extLst>
              <a:ext uri="{FF2B5EF4-FFF2-40B4-BE49-F238E27FC236}">
                <a16:creationId xmlns:a16="http://schemas.microsoft.com/office/drawing/2014/main" id="{F093FEF8-C4D2-FDE0-D7D1-B3423B74427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5063" y="350784"/>
            <a:ext cx="4790489" cy="1557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ED4BC763-8987-62C2-15BA-25367566DFF2}"/>
              </a:ext>
            </a:extLst>
          </p:cNvPr>
          <p:cNvSpPr txBox="1"/>
          <p:nvPr/>
        </p:nvSpPr>
        <p:spPr>
          <a:xfrm>
            <a:off x="4572000" y="1949399"/>
            <a:ext cx="4335780" cy="276999"/>
          </a:xfrm>
          <a:prstGeom prst="rect">
            <a:avLst/>
          </a:prstGeom>
          <a:noFill/>
        </p:spPr>
        <p:txBody>
          <a:bodyPr wrap="square" rtlCol="0">
            <a:spAutoFit/>
          </a:bodyPr>
          <a:lstStyle/>
          <a:p>
            <a:r>
              <a:rPr lang="en-US" sz="1200" b="1" i="1" dirty="0"/>
              <a:t>Figure.11 Distribution of cleaned text length by label</a:t>
            </a:r>
            <a:endParaRPr lang="en-IN" sz="1200" b="1" i="1" dirty="0"/>
          </a:p>
        </p:txBody>
      </p:sp>
      <p:pic>
        <p:nvPicPr>
          <p:cNvPr id="8" name="Picture 7" descr="A graph of a bar graph&#10;&#10;Description automatically generated with medium confidence">
            <a:extLst>
              <a:ext uri="{FF2B5EF4-FFF2-40B4-BE49-F238E27FC236}">
                <a16:creationId xmlns:a16="http://schemas.microsoft.com/office/drawing/2014/main" id="{A19DE21C-99E5-A634-31B6-FEE4A3CF449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5063" y="2440397"/>
            <a:ext cx="4790488" cy="1670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6CC56905-D426-9D65-4B23-2472C03E07EE}"/>
              </a:ext>
            </a:extLst>
          </p:cNvPr>
          <p:cNvSpPr txBox="1"/>
          <p:nvPr/>
        </p:nvSpPr>
        <p:spPr>
          <a:xfrm>
            <a:off x="5092211" y="4227611"/>
            <a:ext cx="3671278" cy="276999"/>
          </a:xfrm>
          <a:prstGeom prst="rect">
            <a:avLst/>
          </a:prstGeom>
          <a:noFill/>
        </p:spPr>
        <p:txBody>
          <a:bodyPr wrap="square" rtlCol="0">
            <a:spAutoFit/>
          </a:bodyPr>
          <a:lstStyle/>
          <a:p>
            <a:r>
              <a:rPr lang="en-US" sz="1200" b="1" i="1" dirty="0"/>
              <a:t>Figure.12 Word count distribution by label</a:t>
            </a:r>
            <a:endParaRPr lang="en-IN" sz="1200" b="1" i="1" dirty="0"/>
          </a:p>
        </p:txBody>
      </p:sp>
    </p:spTree>
    <p:extLst>
      <p:ext uri="{BB962C8B-B14F-4D97-AF65-F5344CB8AC3E}">
        <p14:creationId xmlns:p14="http://schemas.microsoft.com/office/powerpoint/2010/main" val="354578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4198-946C-8CFA-B7C0-D91A3CB4F931}"/>
              </a:ext>
            </a:extLst>
          </p:cNvPr>
          <p:cNvSpPr>
            <a:spLocks noGrp="1"/>
          </p:cNvSpPr>
          <p:nvPr>
            <p:ph type="title"/>
          </p:nvPr>
        </p:nvSpPr>
        <p:spPr>
          <a:xfrm>
            <a:off x="133349" y="202408"/>
            <a:ext cx="8229600" cy="540688"/>
          </a:xfrm>
        </p:spPr>
        <p:txBody>
          <a:bodyPr>
            <a:normAutofit fontScale="90000"/>
          </a:bodyPr>
          <a:lstStyle/>
          <a:p>
            <a:r>
              <a:rPr lang="en-IN" dirty="0"/>
              <a:t>Exploratory Data Analysis</a:t>
            </a:r>
          </a:p>
        </p:txBody>
      </p:sp>
      <p:sp>
        <p:nvSpPr>
          <p:cNvPr id="3" name="Content Placeholder 2">
            <a:extLst>
              <a:ext uri="{FF2B5EF4-FFF2-40B4-BE49-F238E27FC236}">
                <a16:creationId xmlns:a16="http://schemas.microsoft.com/office/drawing/2014/main" id="{702A0C4C-D4C5-3968-5CD0-588DC9CBB39D}"/>
              </a:ext>
            </a:extLst>
          </p:cNvPr>
          <p:cNvSpPr>
            <a:spLocks noGrp="1"/>
          </p:cNvSpPr>
          <p:nvPr>
            <p:ph sz="half" idx="1"/>
          </p:nvPr>
        </p:nvSpPr>
        <p:spPr>
          <a:xfrm>
            <a:off x="133349" y="761935"/>
            <a:ext cx="4638676" cy="2028072"/>
          </a:xfrm>
        </p:spPr>
        <p:txBody>
          <a:bodyPr>
            <a:noAutofit/>
          </a:bodyPr>
          <a:lstStyle/>
          <a:p>
            <a:pPr algn="just"/>
            <a:r>
              <a:rPr lang="en-US" sz="1100" dirty="0">
                <a:effectLst/>
                <a:latin typeface="+mj-lt"/>
                <a:ea typeface="Calibri" panose="020F0502020204030204" pitchFamily="34" charset="0"/>
                <a:cs typeface="Times New Roman" panose="02020603050405020304" pitchFamily="18" charset="0"/>
              </a:rPr>
              <a:t>The pie chart shows the top 5 labels in the dataset with their percentages. "Malware" constitutes the largest share at 26.6%, followed by "location" (20.8%), while "identity" is the smallest among the top labels with 17%(Figure.13).</a:t>
            </a:r>
          </a:p>
          <a:p>
            <a:pPr algn="just"/>
            <a:r>
              <a:rPr lang="en-US" sz="1100" dirty="0">
                <a:effectLst/>
                <a:latin typeface="+mj-lt"/>
                <a:ea typeface="Calibri" panose="020F0502020204030204" pitchFamily="34" charset="0"/>
                <a:cs typeface="Times New Roman" panose="02020603050405020304" pitchFamily="18" charset="0"/>
              </a:rPr>
              <a:t>The bar charts highlight the most frequent words associated with specific labels. For example, "phishing" and "attack" are common in "location" and "attack-pattern" labels, while "rat" and "malware" dominate the "malware" label, emphasizing their relevance in cyber threat contexts(Figure.14).</a:t>
            </a:r>
          </a:p>
          <a:p>
            <a:pPr algn="just"/>
            <a:r>
              <a:rPr lang="en-US" sz="1100" dirty="0">
                <a:latin typeface="+mj-lt"/>
              </a:rPr>
              <a:t>The bar chart shows the average text length for each label, with "SHA1" and "REGISTRYKEY" having the longest descriptions, indicating more detailed entries. Labels like "DOMAIN" and "EMAIL" have shorter average lengths, reflecting concise text data(Figure.15).</a:t>
            </a:r>
            <a:endParaRPr lang="en-IN" sz="1100" dirty="0">
              <a:latin typeface="+mj-lt"/>
            </a:endParaRPr>
          </a:p>
        </p:txBody>
      </p:sp>
      <p:sp>
        <p:nvSpPr>
          <p:cNvPr id="4" name="Footer Placeholder 3">
            <a:extLst>
              <a:ext uri="{FF2B5EF4-FFF2-40B4-BE49-F238E27FC236}">
                <a16:creationId xmlns:a16="http://schemas.microsoft.com/office/drawing/2014/main" id="{EFE72375-E218-B62A-A389-CB70A64EEED5}"/>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D6C77083-2E68-5932-241D-ED206B10F7CD}"/>
              </a:ext>
            </a:extLst>
          </p:cNvPr>
          <p:cNvSpPr>
            <a:spLocks noGrp="1"/>
          </p:cNvSpPr>
          <p:nvPr>
            <p:ph type="sldNum" sz="quarter" idx="12"/>
          </p:nvPr>
        </p:nvSpPr>
        <p:spPr/>
        <p:txBody>
          <a:bodyPr/>
          <a:lstStyle/>
          <a:p>
            <a:fld id="{2BB9ACDB-B634-2347-95A4-245F21F5473B}" type="slidenum">
              <a:rPr lang="en-US" smtClean="0"/>
              <a:t>19</a:t>
            </a:fld>
            <a:endParaRPr lang="en-US"/>
          </a:p>
        </p:txBody>
      </p:sp>
      <p:pic>
        <p:nvPicPr>
          <p:cNvPr id="6" name="Picture 5" descr="A pie chart with text on it&#10;&#10;Description automatically generated">
            <a:extLst>
              <a:ext uri="{FF2B5EF4-FFF2-40B4-BE49-F238E27FC236}">
                <a16:creationId xmlns:a16="http://schemas.microsoft.com/office/drawing/2014/main" id="{A7B823BE-CC8F-D901-51EB-37C0875481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4625" y="3258795"/>
            <a:ext cx="1553086" cy="11784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6C756759-893C-5CA7-2EC7-5DD2F64C4297}"/>
              </a:ext>
            </a:extLst>
          </p:cNvPr>
          <p:cNvSpPr txBox="1"/>
          <p:nvPr/>
        </p:nvSpPr>
        <p:spPr>
          <a:xfrm>
            <a:off x="733541" y="4435928"/>
            <a:ext cx="3341827" cy="276999"/>
          </a:xfrm>
          <a:prstGeom prst="rect">
            <a:avLst/>
          </a:prstGeom>
          <a:noFill/>
        </p:spPr>
        <p:txBody>
          <a:bodyPr wrap="square" rtlCol="0">
            <a:spAutoFit/>
          </a:bodyPr>
          <a:lstStyle/>
          <a:p>
            <a:r>
              <a:rPr lang="en-US" sz="1200" b="1" i="1" dirty="0"/>
              <a:t>Figure.13 Top 5 label with percentage</a:t>
            </a:r>
            <a:endParaRPr lang="en-IN" sz="1200" b="1" i="1" dirty="0"/>
          </a:p>
        </p:txBody>
      </p:sp>
      <p:pic>
        <p:nvPicPr>
          <p:cNvPr id="8" name="Picture 7" descr="A group of colorful bars&#10;&#10;Description automatically generated with medium confidence">
            <a:extLst>
              <a:ext uri="{FF2B5EF4-FFF2-40B4-BE49-F238E27FC236}">
                <a16:creationId xmlns:a16="http://schemas.microsoft.com/office/drawing/2014/main" id="{6D265527-A381-3AE4-CDEC-43B5F5BF75A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02393"/>
            <a:ext cx="4152901" cy="2060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FC234EBB-65B4-50E5-4A99-EC5963B554CD}"/>
              </a:ext>
            </a:extLst>
          </p:cNvPr>
          <p:cNvSpPr txBox="1"/>
          <p:nvPr/>
        </p:nvSpPr>
        <p:spPr>
          <a:xfrm>
            <a:off x="4953921" y="2293514"/>
            <a:ext cx="3742403" cy="276999"/>
          </a:xfrm>
          <a:prstGeom prst="rect">
            <a:avLst/>
          </a:prstGeom>
          <a:noFill/>
        </p:spPr>
        <p:txBody>
          <a:bodyPr wrap="square" rtlCol="0">
            <a:spAutoFit/>
          </a:bodyPr>
          <a:lstStyle/>
          <a:p>
            <a:r>
              <a:rPr lang="en-US" sz="1200" b="1" i="1" dirty="0"/>
              <a:t>Figure.14 Top 4 threats and it top frequent words</a:t>
            </a:r>
            <a:endParaRPr lang="en-IN" sz="1200" b="1" i="1" dirty="0"/>
          </a:p>
        </p:txBody>
      </p:sp>
      <p:pic>
        <p:nvPicPr>
          <p:cNvPr id="10" name="Picture 9" descr="A graph of a bar chart&#10;&#10;Description automatically generated with medium confidence">
            <a:extLst>
              <a:ext uri="{FF2B5EF4-FFF2-40B4-BE49-F238E27FC236}">
                <a16:creationId xmlns:a16="http://schemas.microsoft.com/office/drawing/2014/main" id="{7609EA88-9ED0-E3FF-6123-604F61661D3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9405" y="2624848"/>
            <a:ext cx="3534178" cy="1730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A2234FBD-AD7A-8CAE-9FF8-CB7493F544E4}"/>
              </a:ext>
            </a:extLst>
          </p:cNvPr>
          <p:cNvSpPr txBox="1"/>
          <p:nvPr/>
        </p:nvSpPr>
        <p:spPr>
          <a:xfrm>
            <a:off x="5431756" y="4405151"/>
            <a:ext cx="3341827" cy="276999"/>
          </a:xfrm>
          <a:prstGeom prst="rect">
            <a:avLst/>
          </a:prstGeom>
          <a:noFill/>
        </p:spPr>
        <p:txBody>
          <a:bodyPr wrap="square" rtlCol="0">
            <a:spAutoFit/>
          </a:bodyPr>
          <a:lstStyle/>
          <a:p>
            <a:r>
              <a:rPr lang="en-US" sz="1200" b="1" i="1" dirty="0"/>
              <a:t>Figure.15 Average Text Length by label</a:t>
            </a:r>
            <a:endParaRPr lang="en-IN" sz="1200" b="1" i="1" dirty="0"/>
          </a:p>
        </p:txBody>
      </p:sp>
    </p:spTree>
    <p:extLst>
      <p:ext uri="{BB962C8B-B14F-4D97-AF65-F5344CB8AC3E}">
        <p14:creationId xmlns:p14="http://schemas.microsoft.com/office/powerpoint/2010/main" val="993452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CONTENT HEADING</a:t>
            </a:r>
          </a:p>
        </p:txBody>
      </p:sp>
      <p:sp>
        <p:nvSpPr>
          <p:cNvPr id="3" name="Content Placeholder 2"/>
          <p:cNvSpPr>
            <a:spLocks noGrp="1"/>
          </p:cNvSpPr>
          <p:nvPr>
            <p:ph sz="half" idx="1"/>
          </p:nvPr>
        </p:nvSpPr>
        <p:spPr>
          <a:xfrm>
            <a:off x="840154" y="715271"/>
            <a:ext cx="3810000" cy="3712958"/>
          </a:xfrm>
        </p:spPr>
        <p:txBody>
          <a:bodyPr>
            <a:noAutofit/>
          </a:bodyPr>
          <a:lstStyle/>
          <a:p>
            <a:pPr marL="228600" indent="-228600">
              <a:buFont typeface="+mj-lt"/>
              <a:buAutoNum type="arabicPeriod"/>
            </a:pPr>
            <a:r>
              <a:rPr lang="en-US" sz="1000" dirty="0">
                <a:latin typeface="+mj-lt"/>
              </a:rPr>
              <a:t>Introduction</a:t>
            </a:r>
          </a:p>
          <a:p>
            <a:pPr marL="228600" indent="-228600">
              <a:buFont typeface="+mj-lt"/>
              <a:buAutoNum type="arabicPeriod"/>
            </a:pPr>
            <a:r>
              <a:rPr lang="en-US" sz="1000" dirty="0">
                <a:latin typeface="+mj-lt"/>
              </a:rPr>
              <a:t>Background Study</a:t>
            </a:r>
          </a:p>
          <a:p>
            <a:pPr marL="228600" indent="-228600">
              <a:buFont typeface="+mj-lt"/>
              <a:buAutoNum type="arabicPeriod"/>
            </a:pPr>
            <a:r>
              <a:rPr lang="en-US" sz="1000" dirty="0">
                <a:latin typeface="+mj-lt"/>
              </a:rPr>
              <a:t>Aim and Objectives</a:t>
            </a:r>
          </a:p>
          <a:p>
            <a:pPr marL="228600" indent="-228600">
              <a:buFont typeface="+mj-lt"/>
              <a:buAutoNum type="arabicPeriod"/>
            </a:pPr>
            <a:r>
              <a:rPr lang="en-IN" sz="1000" dirty="0">
                <a:latin typeface="+mj-lt"/>
              </a:rPr>
              <a:t>Literature Review</a:t>
            </a:r>
          </a:p>
          <a:p>
            <a:pPr marL="228600" indent="-228600">
              <a:buFont typeface="+mj-lt"/>
              <a:buAutoNum type="arabicPeriod"/>
            </a:pPr>
            <a:r>
              <a:rPr lang="en-IN" sz="1000" dirty="0">
                <a:latin typeface="+mj-lt"/>
              </a:rPr>
              <a:t>Methodology</a:t>
            </a:r>
          </a:p>
          <a:p>
            <a:pPr marL="228600" indent="-228600">
              <a:buFont typeface="+mj-lt"/>
              <a:buAutoNum type="arabicPeriod"/>
            </a:pPr>
            <a:r>
              <a:rPr lang="en-IN" sz="1000" dirty="0">
                <a:latin typeface="+mj-lt"/>
              </a:rPr>
              <a:t>Dataset Description</a:t>
            </a:r>
          </a:p>
          <a:p>
            <a:pPr marL="228600" indent="-228600">
              <a:buFont typeface="+mj-lt"/>
              <a:buAutoNum type="arabicPeriod"/>
            </a:pPr>
            <a:r>
              <a:rPr lang="en-IN" sz="1000" dirty="0">
                <a:latin typeface="+mj-lt"/>
              </a:rPr>
              <a:t>Threat Detection Using AI</a:t>
            </a:r>
          </a:p>
          <a:p>
            <a:pPr marL="228600" indent="-228600">
              <a:buFont typeface="+mj-lt"/>
              <a:buAutoNum type="arabicPeriod"/>
            </a:pPr>
            <a:r>
              <a:rPr lang="en-IN" sz="1000" dirty="0">
                <a:latin typeface="+mj-lt"/>
              </a:rPr>
              <a:t>Methodology</a:t>
            </a:r>
          </a:p>
          <a:p>
            <a:pPr marL="228600" indent="-228600" algn="just">
              <a:buFont typeface="+mj-lt"/>
              <a:buAutoNum type="arabicPeriod"/>
            </a:pPr>
            <a:r>
              <a:rPr lang="en-IN" sz="1000" kern="100" dirty="0">
                <a:effectLst/>
                <a:latin typeface="+mj-lt"/>
                <a:ea typeface="Aptos" panose="020B0004020202020204" pitchFamily="34" charset="0"/>
                <a:cs typeface="Times New Roman" panose="02020603050405020304" pitchFamily="18" charset="0"/>
              </a:rPr>
              <a:t>Handling missing values</a:t>
            </a:r>
          </a:p>
          <a:p>
            <a:pPr marL="228600" indent="-228600" algn="just">
              <a:buFont typeface="+mj-lt"/>
              <a:buAutoNum type="arabicPeriod"/>
            </a:pPr>
            <a:r>
              <a:rPr lang="en-IN" sz="1000" kern="100" dirty="0">
                <a:effectLst/>
                <a:latin typeface="+mj-lt"/>
                <a:ea typeface="Aptos" panose="020B0004020202020204" pitchFamily="34" charset="0"/>
                <a:cs typeface="Times New Roman" panose="02020603050405020304" pitchFamily="18" charset="0"/>
              </a:rPr>
              <a:t>Pre-processed Data</a:t>
            </a:r>
          </a:p>
          <a:p>
            <a:pPr marL="228600" indent="-228600" algn="just">
              <a:buFont typeface="+mj-lt"/>
              <a:buAutoNum type="arabicPeriod"/>
            </a:pPr>
            <a:r>
              <a:rPr lang="en-IN" sz="1000" kern="100" dirty="0">
                <a:effectLst/>
                <a:latin typeface="+mj-lt"/>
                <a:ea typeface="Aptos" panose="020B0004020202020204" pitchFamily="34" charset="0"/>
                <a:cs typeface="Times New Roman" panose="02020603050405020304" pitchFamily="18" charset="0"/>
              </a:rPr>
              <a:t>Exploratory Data Analysis</a:t>
            </a:r>
          </a:p>
          <a:p>
            <a:pPr marL="228600" indent="-228600" algn="just">
              <a:buFont typeface="+mj-lt"/>
              <a:buAutoNum type="arabicPeriod"/>
            </a:pPr>
            <a:r>
              <a:rPr lang="en-IN" sz="1000" kern="100" dirty="0">
                <a:effectLst/>
                <a:latin typeface="+mj-lt"/>
                <a:ea typeface="Aptos" panose="020B0004020202020204" pitchFamily="34" charset="0"/>
                <a:cs typeface="Times New Roman" panose="02020603050405020304" pitchFamily="18" charset="0"/>
              </a:rPr>
              <a:t>Model Evaluation</a:t>
            </a:r>
          </a:p>
          <a:p>
            <a:pPr marL="228600" indent="-228600" algn="just">
              <a:buFont typeface="+mj-lt"/>
              <a:buAutoNum type="arabicPeriod"/>
            </a:pPr>
            <a:r>
              <a:rPr lang="en-IN" sz="1000" kern="100" dirty="0">
                <a:effectLst/>
                <a:latin typeface="+mj-lt"/>
                <a:ea typeface="Aptos" panose="020B0004020202020204" pitchFamily="34" charset="0"/>
                <a:cs typeface="Times New Roman" panose="02020603050405020304" pitchFamily="18" charset="0"/>
              </a:rPr>
              <a:t>Model Comparison</a:t>
            </a:r>
          </a:p>
          <a:p>
            <a:pPr marL="228600" indent="-228600" algn="just">
              <a:buFont typeface="+mj-lt"/>
              <a:buAutoNum type="arabicPeriod"/>
            </a:pPr>
            <a:r>
              <a:rPr lang="en-IN" sz="1000" kern="100" dirty="0">
                <a:effectLst/>
                <a:latin typeface="+mj-lt"/>
                <a:ea typeface="Aptos" panose="020B0004020202020204" pitchFamily="34" charset="0"/>
                <a:cs typeface="Times New Roman" panose="02020603050405020304" pitchFamily="18" charset="0"/>
              </a:rPr>
              <a:t>Web application functionalities</a:t>
            </a:r>
          </a:p>
          <a:p>
            <a:pPr marL="228600" indent="-228600" algn="just">
              <a:buFont typeface="+mj-lt"/>
              <a:buAutoNum type="arabicPeriod"/>
            </a:pPr>
            <a:r>
              <a:rPr lang="en-IN" sz="1000" kern="100" dirty="0">
                <a:latin typeface="+mj-lt"/>
                <a:ea typeface="Aptos" panose="020B0004020202020204" pitchFamily="34" charset="0"/>
                <a:cs typeface="Times New Roman" panose="02020603050405020304" pitchFamily="18" charset="0"/>
              </a:rPr>
              <a:t>Conclusion</a:t>
            </a:r>
          </a:p>
          <a:p>
            <a:pPr marL="228600" indent="-228600" algn="just">
              <a:buFont typeface="+mj-lt"/>
              <a:buAutoNum type="arabicPeriod"/>
            </a:pPr>
            <a:r>
              <a:rPr lang="en-IN" sz="1000" kern="100" dirty="0">
                <a:effectLst/>
                <a:latin typeface="+mj-lt"/>
                <a:ea typeface="Aptos" panose="020B0004020202020204" pitchFamily="34" charset="0"/>
                <a:cs typeface="Times New Roman" panose="02020603050405020304" pitchFamily="18" charset="0"/>
              </a:rPr>
              <a:t>Recommendations</a:t>
            </a:r>
          </a:p>
          <a:p>
            <a:pPr marL="228600" indent="-228600" algn="just">
              <a:buFont typeface="+mj-lt"/>
              <a:buAutoNum type="arabicPeriod"/>
            </a:pPr>
            <a:r>
              <a:rPr lang="en-IN" sz="1000" kern="100" dirty="0">
                <a:effectLst/>
                <a:latin typeface="+mj-lt"/>
                <a:ea typeface="Aptos" panose="020B0004020202020204" pitchFamily="34" charset="0"/>
                <a:cs typeface="Times New Roman" panose="02020603050405020304" pitchFamily="18" charset="0"/>
              </a:rPr>
              <a:t>References </a:t>
            </a:r>
          </a:p>
          <a:p>
            <a:pPr marL="228600" indent="-228600">
              <a:buFont typeface="+mj-lt"/>
              <a:buAutoNum type="arabicPeriod"/>
            </a:pPr>
            <a:endParaRPr lang="en-IN" sz="1000" dirty="0">
              <a:latin typeface="+mj-lt"/>
            </a:endParaRPr>
          </a:p>
          <a:p>
            <a:pPr marL="228600" indent="-228600">
              <a:buFont typeface="+mj-lt"/>
              <a:buAutoNum type="arabicPeriod"/>
            </a:pPr>
            <a:endParaRPr lang="en-IN" sz="1000" dirty="0">
              <a:latin typeface="+mj-lt"/>
            </a:endParaRPr>
          </a:p>
          <a:p>
            <a:pPr marL="228600" indent="-228600">
              <a:buFont typeface="+mj-lt"/>
              <a:buAutoNum type="arabicPeriod"/>
            </a:pPr>
            <a:endParaRPr lang="en-US" sz="1000" dirty="0">
              <a:latin typeface="+mj-lt"/>
            </a:endParaRPr>
          </a:p>
          <a:p>
            <a:pPr marL="228600" indent="-228600">
              <a:buFont typeface="+mj-lt"/>
              <a:buAutoNum type="arabicPeriod"/>
            </a:pPr>
            <a:endParaRPr lang="en-US" sz="1000" dirty="0">
              <a:latin typeface="+mj-lt"/>
            </a:endParaRPr>
          </a:p>
          <a:p>
            <a:pPr marL="228600" indent="-228600">
              <a:buFont typeface="+mj-lt"/>
              <a:buAutoNum type="arabicPeriod"/>
            </a:pPr>
            <a:endParaRPr lang="en-US" sz="1000" dirty="0">
              <a:latin typeface="+mj-lt"/>
            </a:endParaRPr>
          </a:p>
          <a:p>
            <a:pPr marL="228600" indent="-228600">
              <a:buFont typeface="+mj-lt"/>
              <a:buAutoNum type="arabicPeriod"/>
            </a:pPr>
            <a:endParaRPr lang="en-US" sz="1000" dirty="0">
              <a:latin typeface="+mj-lt"/>
            </a:endParaRPr>
          </a:p>
        </p:txBody>
      </p:sp>
      <p:sp>
        <p:nvSpPr>
          <p:cNvPr id="4" name="Footer Placeholder 3">
            <a:extLst>
              <a:ext uri="{FF2B5EF4-FFF2-40B4-BE49-F238E27FC236}">
                <a16:creationId xmlns:a16="http://schemas.microsoft.com/office/drawing/2014/main" id="{DAE93B74-602B-418B-933C-75EFC53D2D7C}"/>
              </a:ext>
            </a:extLst>
          </p:cNvPr>
          <p:cNvSpPr>
            <a:spLocks noGrp="1"/>
          </p:cNvSpPr>
          <p:nvPr>
            <p:ph type="ftr" sz="quarter" idx="11"/>
          </p:nvPr>
        </p:nvSpPr>
        <p:spPr/>
        <p:txBody>
          <a:bodyPr/>
          <a:lstStyle/>
          <a:p>
            <a:r>
              <a:rPr lang="en-US"/>
              <a:t>Group 1, AI-Powered Threat Detection for Networks</a:t>
            </a:r>
            <a:endParaRPr lang="en-US" dirty="0"/>
          </a:p>
        </p:txBody>
      </p:sp>
      <p:sp>
        <p:nvSpPr>
          <p:cNvPr id="5" name="Slide Number Placeholder 4">
            <a:extLst>
              <a:ext uri="{FF2B5EF4-FFF2-40B4-BE49-F238E27FC236}">
                <a16:creationId xmlns:a16="http://schemas.microsoft.com/office/drawing/2014/main" id="{802BAF64-5F1B-45F5-89B2-783F802F067B}"/>
              </a:ext>
            </a:extLst>
          </p:cNvPr>
          <p:cNvSpPr>
            <a:spLocks noGrp="1"/>
          </p:cNvSpPr>
          <p:nvPr>
            <p:ph type="sldNum" sz="quarter" idx="12"/>
          </p:nvPr>
        </p:nvSpPr>
        <p:spPr/>
        <p:txBody>
          <a:bodyPr/>
          <a:lstStyle/>
          <a:p>
            <a:fld id="{2BB9ACDB-B634-2347-95A4-245F21F5473B}" type="slidenum">
              <a:rPr lang="en-US" smtClean="0"/>
              <a:t>2</a:t>
            </a:fld>
            <a:endParaRPr lang="en-US"/>
          </a:p>
        </p:txBody>
      </p:sp>
    </p:spTree>
    <p:extLst>
      <p:ext uri="{BB962C8B-B14F-4D97-AF65-F5344CB8AC3E}">
        <p14:creationId xmlns:p14="http://schemas.microsoft.com/office/powerpoint/2010/main" val="3548670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2F8A-8776-9F62-56F6-BF17C43F6496}"/>
              </a:ext>
            </a:extLst>
          </p:cNvPr>
          <p:cNvSpPr>
            <a:spLocks noGrp="1"/>
          </p:cNvSpPr>
          <p:nvPr>
            <p:ph type="title"/>
          </p:nvPr>
        </p:nvSpPr>
        <p:spPr/>
        <p:txBody>
          <a:bodyPr>
            <a:normAutofit fontScale="90000"/>
          </a:bodyPr>
          <a:lstStyle/>
          <a:p>
            <a:r>
              <a:rPr lang="en-US" dirty="0"/>
              <a:t>Experimentation of Models</a:t>
            </a:r>
            <a:endParaRPr lang="en-IN" dirty="0"/>
          </a:p>
        </p:txBody>
      </p:sp>
      <p:sp>
        <p:nvSpPr>
          <p:cNvPr id="3" name="Content Placeholder 2">
            <a:extLst>
              <a:ext uri="{FF2B5EF4-FFF2-40B4-BE49-F238E27FC236}">
                <a16:creationId xmlns:a16="http://schemas.microsoft.com/office/drawing/2014/main" id="{2F2BCCF4-D601-CD25-3842-921AD8C90945}"/>
              </a:ext>
            </a:extLst>
          </p:cNvPr>
          <p:cNvSpPr>
            <a:spLocks noGrp="1"/>
          </p:cNvSpPr>
          <p:nvPr>
            <p:ph sz="half" idx="1"/>
          </p:nvPr>
        </p:nvSpPr>
        <p:spPr>
          <a:xfrm>
            <a:off x="457199" y="914188"/>
            <a:ext cx="8119241" cy="370702"/>
          </a:xfrm>
        </p:spPr>
        <p:txBody>
          <a:bodyPr>
            <a:normAutofit/>
          </a:bodyPr>
          <a:lstStyle/>
          <a:p>
            <a:pPr marL="0" indent="0">
              <a:buNone/>
            </a:pPr>
            <a:r>
              <a:rPr lang="en-US" sz="1600" dirty="0"/>
              <a:t>The below figure shows that experimentation of each model using python (Figure.16).</a:t>
            </a:r>
            <a:endParaRPr lang="en-IN" sz="1600" dirty="0"/>
          </a:p>
        </p:txBody>
      </p:sp>
      <p:sp>
        <p:nvSpPr>
          <p:cNvPr id="4" name="Footer Placeholder 3">
            <a:extLst>
              <a:ext uri="{FF2B5EF4-FFF2-40B4-BE49-F238E27FC236}">
                <a16:creationId xmlns:a16="http://schemas.microsoft.com/office/drawing/2014/main" id="{968F6F02-98B4-9DA1-DEDD-1D80E6EFDEF8}"/>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6388B50D-5EAA-E466-4F36-0FDEB2237237}"/>
              </a:ext>
            </a:extLst>
          </p:cNvPr>
          <p:cNvSpPr>
            <a:spLocks noGrp="1"/>
          </p:cNvSpPr>
          <p:nvPr>
            <p:ph type="sldNum" sz="quarter" idx="12"/>
          </p:nvPr>
        </p:nvSpPr>
        <p:spPr/>
        <p:txBody>
          <a:bodyPr/>
          <a:lstStyle/>
          <a:p>
            <a:fld id="{2BB9ACDB-B634-2347-95A4-245F21F5473B}" type="slidenum">
              <a:rPr lang="en-US" smtClean="0"/>
              <a:t>20</a:t>
            </a:fld>
            <a:endParaRPr lang="en-US"/>
          </a:p>
        </p:txBody>
      </p:sp>
      <p:pic>
        <p:nvPicPr>
          <p:cNvPr id="7" name="Picture 6">
            <a:extLst>
              <a:ext uri="{FF2B5EF4-FFF2-40B4-BE49-F238E27FC236}">
                <a16:creationId xmlns:a16="http://schemas.microsoft.com/office/drawing/2014/main" id="{CE77B49F-5700-07A2-BE92-3C3579D8F821}"/>
              </a:ext>
            </a:extLst>
          </p:cNvPr>
          <p:cNvPicPr>
            <a:picLocks noChangeAspect="1"/>
          </p:cNvPicPr>
          <p:nvPr/>
        </p:nvPicPr>
        <p:blipFill>
          <a:blip r:embed="rId3"/>
          <a:stretch>
            <a:fillRect/>
          </a:stretch>
        </p:blipFill>
        <p:spPr>
          <a:xfrm>
            <a:off x="1321516" y="1284890"/>
            <a:ext cx="6481917" cy="30241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956B10EF-094C-B5FA-B05A-84556C006824}"/>
              </a:ext>
            </a:extLst>
          </p:cNvPr>
          <p:cNvSpPr txBox="1"/>
          <p:nvPr/>
        </p:nvSpPr>
        <p:spPr>
          <a:xfrm>
            <a:off x="3524740" y="4309211"/>
            <a:ext cx="2915138" cy="276999"/>
          </a:xfrm>
          <a:prstGeom prst="rect">
            <a:avLst/>
          </a:prstGeom>
          <a:noFill/>
        </p:spPr>
        <p:txBody>
          <a:bodyPr wrap="square" rtlCol="0">
            <a:spAutoFit/>
          </a:bodyPr>
          <a:lstStyle/>
          <a:p>
            <a:r>
              <a:rPr lang="en-US" sz="1200" b="1" i="1" dirty="0"/>
              <a:t>Figure.16 Model Implementation</a:t>
            </a:r>
            <a:endParaRPr lang="en-IN" sz="1200" b="1" i="1" dirty="0"/>
          </a:p>
        </p:txBody>
      </p:sp>
    </p:spTree>
    <p:extLst>
      <p:ext uri="{BB962C8B-B14F-4D97-AF65-F5344CB8AC3E}">
        <p14:creationId xmlns:p14="http://schemas.microsoft.com/office/powerpoint/2010/main" val="1315878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99694-38C9-99D3-D259-3CD25463580C}"/>
              </a:ext>
            </a:extLst>
          </p:cNvPr>
          <p:cNvSpPr>
            <a:spLocks noGrp="1"/>
          </p:cNvSpPr>
          <p:nvPr>
            <p:ph type="title"/>
          </p:nvPr>
        </p:nvSpPr>
        <p:spPr/>
        <p:txBody>
          <a:bodyPr>
            <a:normAutofit fontScale="90000"/>
          </a:bodyPr>
          <a:lstStyle/>
          <a:p>
            <a:r>
              <a:rPr lang="en-IN" dirty="0"/>
              <a:t>Hyperparameters</a:t>
            </a:r>
          </a:p>
        </p:txBody>
      </p:sp>
      <p:sp>
        <p:nvSpPr>
          <p:cNvPr id="3" name="Content Placeholder 2">
            <a:extLst>
              <a:ext uri="{FF2B5EF4-FFF2-40B4-BE49-F238E27FC236}">
                <a16:creationId xmlns:a16="http://schemas.microsoft.com/office/drawing/2014/main" id="{2A4CBD78-B75D-EA27-F566-BD7CD2FE645C}"/>
              </a:ext>
            </a:extLst>
          </p:cNvPr>
          <p:cNvSpPr>
            <a:spLocks noGrp="1"/>
          </p:cNvSpPr>
          <p:nvPr>
            <p:ph sz="half" idx="1"/>
          </p:nvPr>
        </p:nvSpPr>
        <p:spPr/>
        <p:txBody>
          <a:bodyPr>
            <a:normAutofit fontScale="55000" lnSpcReduction="20000"/>
          </a:bodyPr>
          <a:lstStyle/>
          <a:p>
            <a:pPr marL="0" indent="0">
              <a:buNone/>
            </a:pPr>
            <a:r>
              <a:rPr lang="en-US" dirty="0"/>
              <a:t>1. Random Forest Model:</a:t>
            </a:r>
          </a:p>
          <a:p>
            <a:pPr lvl="1"/>
            <a:r>
              <a:rPr lang="en-US" dirty="0" err="1"/>
              <a:t>n_estimators</a:t>
            </a:r>
            <a:r>
              <a:rPr lang="en-US" dirty="0"/>
              <a:t>=100: This defines the number of decision trees the Random Forest will build. A higher number improves model performance but increases computation time.</a:t>
            </a:r>
          </a:p>
          <a:p>
            <a:pPr lvl="1"/>
            <a:r>
              <a:rPr lang="en-US" dirty="0" err="1"/>
              <a:t>random_state</a:t>
            </a:r>
            <a:r>
              <a:rPr lang="en-US" dirty="0"/>
              <a:t>=42: Ensures reproducibility by controlling the randomness used during tree construction and sampling.</a:t>
            </a:r>
          </a:p>
          <a:p>
            <a:pPr marL="0" indent="0">
              <a:buNone/>
            </a:pPr>
            <a:r>
              <a:rPr lang="en-US" dirty="0"/>
              <a:t>2. Support Vector Machine (SVM) Model:</a:t>
            </a:r>
          </a:p>
          <a:p>
            <a:pPr lvl="1"/>
            <a:r>
              <a:rPr lang="en-US" dirty="0"/>
              <a:t>kernel='linear': Specifies the kernel type used in the SVM algorithm. The linear kernel is suitable for data that is linearly separable.</a:t>
            </a:r>
          </a:p>
          <a:p>
            <a:pPr lvl="1"/>
            <a:r>
              <a:rPr lang="en-US" dirty="0"/>
              <a:t>probability=True: Enables probability estimates for each class, useful for calculating metrics like AUC.</a:t>
            </a:r>
          </a:p>
          <a:p>
            <a:pPr lvl="1"/>
            <a:r>
              <a:rPr lang="en-US" dirty="0" err="1"/>
              <a:t>random_state</a:t>
            </a:r>
            <a:r>
              <a:rPr lang="en-US" dirty="0"/>
              <a:t>=42: Ensures consistent results by fixing the randomness in the training process.</a:t>
            </a:r>
          </a:p>
          <a:p>
            <a:pPr marL="0" indent="0">
              <a:buNone/>
            </a:pPr>
            <a:r>
              <a:rPr lang="en-US" dirty="0"/>
              <a:t>3. Logistic Regression Model:</a:t>
            </a:r>
          </a:p>
          <a:p>
            <a:pPr lvl="1"/>
            <a:r>
              <a:rPr lang="en-US" dirty="0" err="1"/>
              <a:t>max_iter</a:t>
            </a:r>
            <a:r>
              <a:rPr lang="en-US" dirty="0"/>
              <a:t>=1000: Sets the maximum number of iterations allowed for the solver to converge. A higher value is often required for complex datasets.</a:t>
            </a:r>
          </a:p>
          <a:p>
            <a:pPr lvl="1"/>
            <a:r>
              <a:rPr lang="en-US" dirty="0" err="1"/>
              <a:t>random_state</a:t>
            </a:r>
            <a:r>
              <a:rPr lang="en-US" dirty="0"/>
              <a:t>=42: Ensures reproducibility of the logistic regression training process.</a:t>
            </a:r>
          </a:p>
          <a:p>
            <a:endParaRPr lang="en-IN" dirty="0"/>
          </a:p>
        </p:txBody>
      </p:sp>
      <p:sp>
        <p:nvSpPr>
          <p:cNvPr id="4" name="Footer Placeholder 3">
            <a:extLst>
              <a:ext uri="{FF2B5EF4-FFF2-40B4-BE49-F238E27FC236}">
                <a16:creationId xmlns:a16="http://schemas.microsoft.com/office/drawing/2014/main" id="{9F06CB5F-6485-F36E-B532-6D7D14CAF54A}"/>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FDAB2CFC-FF33-75E1-60EC-7784A100B75A}"/>
              </a:ext>
            </a:extLst>
          </p:cNvPr>
          <p:cNvSpPr>
            <a:spLocks noGrp="1"/>
          </p:cNvSpPr>
          <p:nvPr>
            <p:ph type="sldNum" sz="quarter" idx="12"/>
          </p:nvPr>
        </p:nvSpPr>
        <p:spPr/>
        <p:txBody>
          <a:bodyPr/>
          <a:lstStyle/>
          <a:p>
            <a:fld id="{2BB9ACDB-B634-2347-95A4-245F21F5473B}" type="slidenum">
              <a:rPr lang="en-US" smtClean="0"/>
              <a:t>21</a:t>
            </a:fld>
            <a:endParaRPr lang="en-US"/>
          </a:p>
        </p:txBody>
      </p:sp>
    </p:spTree>
    <p:extLst>
      <p:ext uri="{BB962C8B-B14F-4D97-AF65-F5344CB8AC3E}">
        <p14:creationId xmlns:p14="http://schemas.microsoft.com/office/powerpoint/2010/main" val="1338767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A316-FE13-3DAF-47B0-B50C403EAC3F}"/>
              </a:ext>
            </a:extLst>
          </p:cNvPr>
          <p:cNvSpPr>
            <a:spLocks noGrp="1"/>
          </p:cNvSpPr>
          <p:nvPr>
            <p:ph type="title"/>
          </p:nvPr>
        </p:nvSpPr>
        <p:spPr/>
        <p:txBody>
          <a:bodyPr>
            <a:normAutofit fontScale="90000"/>
          </a:bodyPr>
          <a:lstStyle/>
          <a:p>
            <a:r>
              <a:rPr lang="en-IN" dirty="0"/>
              <a:t>Hyperparameters</a:t>
            </a:r>
          </a:p>
        </p:txBody>
      </p:sp>
      <p:sp>
        <p:nvSpPr>
          <p:cNvPr id="3" name="Content Placeholder 2">
            <a:extLst>
              <a:ext uri="{FF2B5EF4-FFF2-40B4-BE49-F238E27FC236}">
                <a16:creationId xmlns:a16="http://schemas.microsoft.com/office/drawing/2014/main" id="{732884E5-BDBE-F561-E400-EFD29300D1F1}"/>
              </a:ext>
            </a:extLst>
          </p:cNvPr>
          <p:cNvSpPr>
            <a:spLocks noGrp="1"/>
          </p:cNvSpPr>
          <p:nvPr>
            <p:ph sz="half" idx="1"/>
          </p:nvPr>
        </p:nvSpPr>
        <p:spPr/>
        <p:txBody>
          <a:bodyPr>
            <a:normAutofit fontScale="55000" lnSpcReduction="20000"/>
          </a:bodyPr>
          <a:lstStyle/>
          <a:p>
            <a:pPr marL="0" indent="0">
              <a:buNone/>
            </a:pPr>
            <a:r>
              <a:rPr lang="en-US" b="1" dirty="0"/>
              <a:t>4. Artificial Neural Network (ANN) Model:</a:t>
            </a:r>
          </a:p>
          <a:p>
            <a:pPr marL="0" indent="0">
              <a:buNone/>
            </a:pPr>
            <a:r>
              <a:rPr lang="en-US" b="1" dirty="0"/>
              <a:t>Layers and Units:</a:t>
            </a:r>
          </a:p>
          <a:p>
            <a:pPr lvl="1"/>
            <a:r>
              <a:rPr lang="en-US" dirty="0"/>
              <a:t>Input Layer: Has 128 neurons with </a:t>
            </a:r>
            <a:r>
              <a:rPr lang="en-US" dirty="0" err="1"/>
              <a:t>ReLU</a:t>
            </a:r>
            <a:r>
              <a:rPr lang="en-US" dirty="0"/>
              <a:t> activation, matching the feature dimensions of the input data.</a:t>
            </a:r>
          </a:p>
          <a:p>
            <a:pPr lvl="1"/>
            <a:r>
              <a:rPr lang="en-US" dirty="0"/>
              <a:t>Hidden Layer 1: Includes 64 neurons with </a:t>
            </a:r>
            <a:r>
              <a:rPr lang="en-US" dirty="0" err="1"/>
              <a:t>ReLU</a:t>
            </a:r>
            <a:r>
              <a:rPr lang="en-US" dirty="0"/>
              <a:t> activation.</a:t>
            </a:r>
          </a:p>
          <a:p>
            <a:pPr lvl="1"/>
            <a:r>
              <a:rPr lang="en-US" dirty="0"/>
              <a:t>Dropout(0.5): Introduces regularization by randomly dropping 50% of neurons during training to prevent overfitting.</a:t>
            </a:r>
          </a:p>
          <a:p>
            <a:pPr lvl="1"/>
            <a:r>
              <a:rPr lang="en-US" dirty="0"/>
              <a:t>Hidden Layer 2: Includes 32 neurons with </a:t>
            </a:r>
            <a:r>
              <a:rPr lang="en-US" dirty="0" err="1"/>
              <a:t>ReLU</a:t>
            </a:r>
            <a:r>
              <a:rPr lang="en-US" dirty="0"/>
              <a:t> activation.</a:t>
            </a:r>
          </a:p>
          <a:p>
            <a:pPr lvl="1"/>
            <a:r>
              <a:rPr lang="en-US" dirty="0"/>
              <a:t>Output Layer: Uses a </a:t>
            </a:r>
            <a:r>
              <a:rPr lang="en-US" dirty="0" err="1"/>
              <a:t>softmax</a:t>
            </a:r>
            <a:r>
              <a:rPr lang="en-US" dirty="0"/>
              <a:t> activation function to handle multi-class classification.</a:t>
            </a:r>
          </a:p>
          <a:p>
            <a:pPr marL="0" indent="0">
              <a:buNone/>
            </a:pPr>
            <a:r>
              <a:rPr lang="en-US" b="1" dirty="0"/>
              <a:t>Compilation Parameters:</a:t>
            </a:r>
          </a:p>
          <a:p>
            <a:pPr lvl="1"/>
            <a:r>
              <a:rPr lang="en-US" dirty="0"/>
              <a:t>optimizer='Adam': Adaptive optimizer that adjusts learning rates for efficient convergence.</a:t>
            </a:r>
          </a:p>
          <a:p>
            <a:pPr lvl="1"/>
            <a:r>
              <a:rPr lang="en-US" dirty="0"/>
              <a:t>loss='</a:t>
            </a:r>
            <a:r>
              <a:rPr lang="en-US" dirty="0" err="1"/>
              <a:t>sparse_categorical_crossentropy</a:t>
            </a:r>
            <a:r>
              <a:rPr lang="en-US" dirty="0"/>
              <a:t>': Appropriate loss function for multi-class classification with integer labels.</a:t>
            </a:r>
          </a:p>
          <a:p>
            <a:pPr lvl="1"/>
            <a:r>
              <a:rPr lang="en-US" dirty="0"/>
              <a:t>epochs=10: Specifies that the model will train for 10 iterations over the entire dataset.</a:t>
            </a:r>
          </a:p>
          <a:p>
            <a:pPr lvl="1"/>
            <a:r>
              <a:rPr lang="en-US" dirty="0" err="1"/>
              <a:t>batch_size</a:t>
            </a:r>
            <a:r>
              <a:rPr lang="en-US" dirty="0"/>
              <a:t>=32: Splits data into batches of 32 samples for training to balance computation and efficiency.</a:t>
            </a:r>
          </a:p>
          <a:p>
            <a:pPr lvl="1"/>
            <a:r>
              <a:rPr lang="en-US" dirty="0" err="1"/>
              <a:t>validation_data</a:t>
            </a:r>
            <a:r>
              <a:rPr lang="en-US" dirty="0"/>
              <a:t>=(</a:t>
            </a:r>
            <a:r>
              <a:rPr lang="en-US" dirty="0" err="1"/>
              <a:t>X_test</a:t>
            </a:r>
            <a:r>
              <a:rPr lang="en-US" dirty="0"/>
              <a:t>, </a:t>
            </a:r>
            <a:r>
              <a:rPr lang="en-US" dirty="0" err="1"/>
              <a:t>y_test</a:t>
            </a:r>
            <a:r>
              <a:rPr lang="en-US" dirty="0"/>
              <a:t>): Uses test data to evaluate model performance during training.</a:t>
            </a:r>
          </a:p>
          <a:p>
            <a:endParaRPr lang="en-IN" dirty="0"/>
          </a:p>
        </p:txBody>
      </p:sp>
      <p:sp>
        <p:nvSpPr>
          <p:cNvPr id="4" name="Footer Placeholder 3">
            <a:extLst>
              <a:ext uri="{FF2B5EF4-FFF2-40B4-BE49-F238E27FC236}">
                <a16:creationId xmlns:a16="http://schemas.microsoft.com/office/drawing/2014/main" id="{F19EA856-E756-F89B-AA26-499E752D9B79}"/>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26B19053-9D46-7556-45EE-0D3DDBACA992}"/>
              </a:ext>
            </a:extLst>
          </p:cNvPr>
          <p:cNvSpPr>
            <a:spLocks noGrp="1"/>
          </p:cNvSpPr>
          <p:nvPr>
            <p:ph type="sldNum" sz="quarter" idx="12"/>
          </p:nvPr>
        </p:nvSpPr>
        <p:spPr/>
        <p:txBody>
          <a:bodyPr/>
          <a:lstStyle/>
          <a:p>
            <a:fld id="{2BB9ACDB-B634-2347-95A4-245F21F5473B}" type="slidenum">
              <a:rPr lang="en-US" smtClean="0"/>
              <a:t>22</a:t>
            </a:fld>
            <a:endParaRPr lang="en-US"/>
          </a:p>
        </p:txBody>
      </p:sp>
    </p:spTree>
    <p:extLst>
      <p:ext uri="{BB962C8B-B14F-4D97-AF65-F5344CB8AC3E}">
        <p14:creationId xmlns:p14="http://schemas.microsoft.com/office/powerpoint/2010/main" val="1945822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99AD-C13F-704C-A324-A4189214D4D5}"/>
              </a:ext>
            </a:extLst>
          </p:cNvPr>
          <p:cNvSpPr>
            <a:spLocks noGrp="1"/>
          </p:cNvSpPr>
          <p:nvPr>
            <p:ph type="title"/>
          </p:nvPr>
        </p:nvSpPr>
        <p:spPr/>
        <p:txBody>
          <a:bodyPr>
            <a:normAutofit fontScale="90000"/>
          </a:bodyPr>
          <a:lstStyle/>
          <a:p>
            <a:r>
              <a:rPr lang="en-US" dirty="0"/>
              <a:t>Evaluation Metrics</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5BB8F7-56E4-4EA7-BF78-5495E62B9E35}"/>
                  </a:ext>
                </a:extLst>
              </p:cNvPr>
              <p:cNvSpPr>
                <a:spLocks noGrp="1"/>
              </p:cNvSpPr>
              <p:nvPr>
                <p:ph sz="half" idx="1"/>
              </p:nvPr>
            </p:nvSpPr>
            <p:spPr/>
            <p:txBody>
              <a:bodyPr>
                <a:normAutofit fontScale="70000" lnSpcReduction="20000"/>
              </a:bodyPr>
              <a:lstStyle/>
              <a:p>
                <a:r>
                  <a:rPr lang="en-IN" b="1" dirty="0"/>
                  <a:t>Precision:</a:t>
                </a:r>
                <a:r>
                  <a:rPr lang="en-IN" dirty="0"/>
                  <a:t> Precision measures the proportion of correctly predicted positive cases out of all predicted positive cases. </a:t>
                </a:r>
              </a:p>
              <a:p>
                <a:pPr marL="0" indent="0" algn="ctr">
                  <a:buNone/>
                </a:pPr>
                <a:r>
                  <a:rPr lang="en-IN" dirty="0"/>
                  <a:t> </a:t>
                </a:r>
                <a14:m>
                  <m:oMath xmlns:m="http://schemas.openxmlformats.org/officeDocument/2006/math">
                    <m:r>
                      <a:rPr lang="en-IN" i="1" dirty="0" smtClean="0">
                        <a:latin typeface="Cambria Math" panose="02040503050406030204" pitchFamily="18" charset="0"/>
                      </a:rPr>
                      <m:t>𝑃𝑟𝑒𝑐𝑖𝑠𝑖𝑜𝑛</m:t>
                    </m:r>
                    <m:r>
                      <a:rPr lang="en-IN" i="1" dirty="0" smtClean="0">
                        <a:latin typeface="Cambria Math" panose="02040503050406030204" pitchFamily="18" charset="0"/>
                      </a:rPr>
                      <m:t>=</m:t>
                    </m:r>
                    <m:r>
                      <a:rPr lang="en-IN" i="1" dirty="0" smtClean="0">
                        <a:latin typeface="Cambria Math" panose="02040503050406030204" pitchFamily="18" charset="0"/>
                      </a:rPr>
                      <m:t>𝑇𝑟𝑢𝑒</m:t>
                    </m:r>
                    <m:r>
                      <a:rPr lang="en-IN" i="1" dirty="0" smtClean="0">
                        <a:latin typeface="Cambria Math" panose="02040503050406030204" pitchFamily="18" charset="0"/>
                      </a:rPr>
                      <m:t> </m:t>
                    </m:r>
                    <m:r>
                      <a:rPr lang="en-IN" i="1" dirty="0" smtClean="0">
                        <a:latin typeface="Cambria Math" panose="02040503050406030204" pitchFamily="18" charset="0"/>
                      </a:rPr>
                      <m:t>𝑃𝑜𝑠𝑖𝑡𝑖𝑣𝑒𝑠</m:t>
                    </m:r>
                    <m:r>
                      <a:rPr lang="en-IN" i="1" dirty="0" smtClean="0">
                        <a:latin typeface="Cambria Math" panose="02040503050406030204" pitchFamily="18" charset="0"/>
                      </a:rPr>
                      <m:t>/(</m:t>
                    </m:r>
                    <m:r>
                      <a:rPr lang="en-IN" i="1" dirty="0" smtClean="0">
                        <a:latin typeface="Cambria Math" panose="02040503050406030204" pitchFamily="18" charset="0"/>
                      </a:rPr>
                      <m:t>𝑇𝑟𝑢𝑒</m:t>
                    </m:r>
                    <m:r>
                      <a:rPr lang="en-IN" i="1" dirty="0" smtClean="0">
                        <a:latin typeface="Cambria Math" panose="02040503050406030204" pitchFamily="18" charset="0"/>
                      </a:rPr>
                      <m:t> </m:t>
                    </m:r>
                    <m:r>
                      <a:rPr lang="en-IN" i="1" dirty="0" err="1" smtClean="0">
                        <a:latin typeface="Cambria Math" panose="02040503050406030204" pitchFamily="18" charset="0"/>
                      </a:rPr>
                      <m:t>𝑃𝑜𝑠𝑖𝑡𝑖𝑣𝑒𝑠</m:t>
                    </m:r>
                    <m:r>
                      <a:rPr lang="en-IN" i="1" dirty="0" err="1" smtClean="0">
                        <a:latin typeface="Cambria Math" panose="02040503050406030204" pitchFamily="18" charset="0"/>
                      </a:rPr>
                      <m:t>+</m:t>
                    </m:r>
                    <m:r>
                      <a:rPr lang="en-IN" i="1" dirty="0" err="1" smtClean="0">
                        <a:latin typeface="Cambria Math" panose="02040503050406030204" pitchFamily="18" charset="0"/>
                      </a:rPr>
                      <m:t>𝐹𝑎𝑙𝑠𝑒</m:t>
                    </m:r>
                    <m:r>
                      <a:rPr lang="en-IN" i="1" dirty="0" smtClean="0">
                        <a:latin typeface="Cambria Math" panose="02040503050406030204" pitchFamily="18" charset="0"/>
                      </a:rPr>
                      <m:t> </m:t>
                    </m:r>
                    <m:r>
                      <a:rPr lang="en-IN" i="1" dirty="0" smtClean="0">
                        <a:latin typeface="Cambria Math" panose="02040503050406030204" pitchFamily="18" charset="0"/>
                      </a:rPr>
                      <m:t>𝑃𝑜𝑠𝑖𝑡𝑖𝑣𝑒𝑠</m:t>
                    </m:r>
                  </m:oMath>
                </a14:m>
                <a:r>
                  <a:rPr lang="en-IN" dirty="0"/>
                  <a:t>)</a:t>
                </a:r>
              </a:p>
              <a:p>
                <a:r>
                  <a:rPr lang="en-IN" b="1" dirty="0"/>
                  <a:t>Recall:</a:t>
                </a:r>
                <a:r>
                  <a:rPr lang="en-IN" dirty="0"/>
                  <a:t> Recall (Sensitivity) measures the proportion of correctly predicted positive cases out of all actual positive cases. </a:t>
                </a:r>
              </a:p>
              <a:p>
                <a:pPr marL="0" indent="0" algn="ctr">
                  <a:buNone/>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𝑅𝑒𝑐𝑎𝑙𝑙</m:t>
                      </m:r>
                      <m:r>
                        <a:rPr lang="en-IN" i="1" dirty="0" smtClean="0">
                          <a:latin typeface="Cambria Math" panose="02040503050406030204" pitchFamily="18" charset="0"/>
                        </a:rPr>
                        <m:t>=</m:t>
                      </m:r>
                      <m:r>
                        <a:rPr lang="en-IN" i="1" dirty="0" smtClean="0">
                          <a:latin typeface="Cambria Math" panose="02040503050406030204" pitchFamily="18" charset="0"/>
                        </a:rPr>
                        <m:t>𝑇𝑟𝑢𝑒</m:t>
                      </m:r>
                      <m:r>
                        <a:rPr lang="en-IN" i="1" dirty="0" smtClean="0">
                          <a:latin typeface="Cambria Math" panose="02040503050406030204" pitchFamily="18" charset="0"/>
                        </a:rPr>
                        <m:t> </m:t>
                      </m:r>
                      <m:r>
                        <a:rPr lang="en-IN" i="1" dirty="0" smtClean="0">
                          <a:latin typeface="Cambria Math" panose="02040503050406030204" pitchFamily="18" charset="0"/>
                        </a:rPr>
                        <m:t>𝑃𝑜𝑠𝑖𝑡𝑖𝑣𝑒𝑠</m:t>
                      </m:r>
                      <m:r>
                        <a:rPr lang="en-IN" i="1" dirty="0" smtClean="0">
                          <a:latin typeface="Cambria Math" panose="02040503050406030204" pitchFamily="18" charset="0"/>
                        </a:rPr>
                        <m:t>/(</m:t>
                      </m:r>
                      <m:r>
                        <a:rPr lang="en-IN" i="1" dirty="0" smtClean="0">
                          <a:latin typeface="Cambria Math" panose="02040503050406030204" pitchFamily="18" charset="0"/>
                        </a:rPr>
                        <m:t>𝑇𝑟𝑢𝑒</m:t>
                      </m:r>
                      <m:r>
                        <a:rPr lang="en-IN" i="1" dirty="0" smtClean="0">
                          <a:latin typeface="Cambria Math" panose="02040503050406030204" pitchFamily="18" charset="0"/>
                        </a:rPr>
                        <m:t> </m:t>
                      </m:r>
                      <m:r>
                        <a:rPr lang="en-IN" i="1" dirty="0" err="1" smtClean="0">
                          <a:latin typeface="Cambria Math" panose="02040503050406030204" pitchFamily="18" charset="0"/>
                        </a:rPr>
                        <m:t>𝑃𝑜𝑠𝑖𝑡𝑖𝑣𝑒𝑠</m:t>
                      </m:r>
                      <m:r>
                        <a:rPr lang="en-IN" i="1" dirty="0" err="1" smtClean="0">
                          <a:latin typeface="Cambria Math" panose="02040503050406030204" pitchFamily="18" charset="0"/>
                        </a:rPr>
                        <m:t>+</m:t>
                      </m:r>
                      <m:r>
                        <a:rPr lang="en-IN" i="1" dirty="0" err="1" smtClean="0">
                          <a:latin typeface="Cambria Math" panose="02040503050406030204" pitchFamily="18" charset="0"/>
                        </a:rPr>
                        <m:t>𝐹𝑎𝑙𝑠𝑒</m:t>
                      </m:r>
                      <m:r>
                        <a:rPr lang="en-IN" i="1" dirty="0" smtClean="0">
                          <a:latin typeface="Cambria Math" panose="02040503050406030204" pitchFamily="18" charset="0"/>
                        </a:rPr>
                        <m:t> </m:t>
                      </m:r>
                      <m:r>
                        <a:rPr lang="en-IN" i="1" dirty="0" smtClean="0">
                          <a:latin typeface="Cambria Math" panose="02040503050406030204" pitchFamily="18" charset="0"/>
                        </a:rPr>
                        <m:t>𝑁𝑒𝑔𝑎𝑡𝑖𝑣𝑒𝑠</m:t>
                      </m:r>
                      <m:r>
                        <a:rPr lang="en-IN" i="1" dirty="0" smtClean="0">
                          <a:latin typeface="Cambria Math" panose="02040503050406030204" pitchFamily="18" charset="0"/>
                        </a:rPr>
                        <m:t>)</m:t>
                      </m:r>
                    </m:oMath>
                  </m:oMathPara>
                </a14:m>
                <a:endParaRPr lang="en-IN" dirty="0"/>
              </a:p>
              <a:p>
                <a:r>
                  <a:rPr lang="en-IN" b="1" dirty="0"/>
                  <a:t>Accuracy:</a:t>
                </a:r>
                <a:r>
                  <a:rPr lang="en-IN" dirty="0"/>
                  <a:t> Accuracy is the ratio of correctly predicted cases to the total number of cases. </a:t>
                </a:r>
              </a:p>
              <a:p>
                <a:pPr marL="0" indent="0" algn="ctr">
                  <a:buNone/>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𝐴𝑐𝑐𝑢𝑟𝑎𝑐𝑦</m:t>
                      </m:r>
                      <m:r>
                        <a:rPr lang="en-IN" i="1" dirty="0" smtClean="0">
                          <a:latin typeface="Cambria Math" panose="02040503050406030204" pitchFamily="18" charset="0"/>
                        </a:rPr>
                        <m:t>=(</m:t>
                      </m:r>
                      <m:r>
                        <a:rPr lang="en-IN" i="1" dirty="0" smtClean="0">
                          <a:latin typeface="Cambria Math" panose="02040503050406030204" pitchFamily="18" charset="0"/>
                        </a:rPr>
                        <m:t>𝑇𝑟𝑢𝑒</m:t>
                      </m:r>
                      <m:r>
                        <a:rPr lang="en-IN" i="1" dirty="0" smtClean="0">
                          <a:latin typeface="Cambria Math" panose="02040503050406030204" pitchFamily="18" charset="0"/>
                        </a:rPr>
                        <m:t> </m:t>
                      </m:r>
                      <m:r>
                        <a:rPr lang="en-IN" i="1" dirty="0" err="1" smtClean="0">
                          <a:latin typeface="Cambria Math" panose="02040503050406030204" pitchFamily="18" charset="0"/>
                        </a:rPr>
                        <m:t>𝑃𝑜𝑠𝑖𝑡𝑖𝑣𝑒𝑠</m:t>
                      </m:r>
                      <m:r>
                        <a:rPr lang="en-IN" i="1" dirty="0" err="1" smtClean="0">
                          <a:latin typeface="Cambria Math" panose="02040503050406030204" pitchFamily="18" charset="0"/>
                        </a:rPr>
                        <m:t>+</m:t>
                      </m:r>
                      <m:r>
                        <a:rPr lang="en-IN" i="1" dirty="0" err="1" smtClean="0">
                          <a:latin typeface="Cambria Math" panose="02040503050406030204" pitchFamily="18" charset="0"/>
                        </a:rPr>
                        <m:t>𝑇𝑟𝑢𝑒</m:t>
                      </m:r>
                      <m:r>
                        <a:rPr lang="en-IN" i="1" dirty="0" smtClean="0">
                          <a:latin typeface="Cambria Math" panose="02040503050406030204" pitchFamily="18" charset="0"/>
                        </a:rPr>
                        <m:t> </m:t>
                      </m:r>
                      <m:r>
                        <a:rPr lang="en-IN" i="1" dirty="0" smtClean="0">
                          <a:latin typeface="Cambria Math" panose="02040503050406030204" pitchFamily="18" charset="0"/>
                        </a:rPr>
                        <m:t>𝑁𝑒𝑔𝑎𝑡𝑖𝑣𝑒𝑠</m:t>
                      </m:r>
                      <m:r>
                        <a:rPr lang="en-IN" i="1" dirty="0" smtClean="0">
                          <a:latin typeface="Cambria Math" panose="02040503050406030204" pitchFamily="18" charset="0"/>
                        </a:rPr>
                        <m:t>)/</m:t>
                      </m:r>
                      <m:r>
                        <a:rPr lang="en-IN" i="1" dirty="0" smtClean="0">
                          <a:latin typeface="Cambria Math" panose="02040503050406030204" pitchFamily="18" charset="0"/>
                        </a:rPr>
                        <m:t>𝑇𝑜𝑡𝑎𝑙</m:t>
                      </m:r>
                      <m:r>
                        <a:rPr lang="en-IN" i="1" dirty="0" smtClean="0">
                          <a:latin typeface="Cambria Math" panose="02040503050406030204" pitchFamily="18" charset="0"/>
                        </a:rPr>
                        <m:t> </m:t>
                      </m:r>
                      <m:r>
                        <a:rPr lang="en-IN" i="1" dirty="0" smtClean="0">
                          <a:latin typeface="Cambria Math" panose="02040503050406030204" pitchFamily="18" charset="0"/>
                        </a:rPr>
                        <m:t>𝑆𝑎𝑚𝑝𝑙𝑒𝑠</m:t>
                      </m:r>
                    </m:oMath>
                  </m:oMathPara>
                </a14:m>
                <a:endParaRPr lang="en-IN" dirty="0"/>
              </a:p>
              <a:p>
                <a:r>
                  <a:rPr lang="en-IN" b="1" dirty="0"/>
                  <a:t>F1-Score:</a:t>
                </a:r>
                <a:r>
                  <a:rPr lang="en-IN" dirty="0"/>
                  <a:t> The F1-score is the harmonic mean of precision and recall, balancing both metrics. </a:t>
                </a:r>
              </a:p>
              <a:p>
                <a:pPr marL="0" indent="0" algn="ctr">
                  <a:buNone/>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𝐹</m:t>
                      </m:r>
                      <m:r>
                        <a:rPr lang="en-IN" i="1" dirty="0" smtClean="0">
                          <a:latin typeface="Cambria Math" panose="02040503050406030204" pitchFamily="18" charset="0"/>
                        </a:rPr>
                        <m:t>1 </m:t>
                      </m:r>
                      <m:r>
                        <a:rPr lang="en-IN" i="1" dirty="0" smtClean="0">
                          <a:latin typeface="Cambria Math" panose="02040503050406030204" pitchFamily="18" charset="0"/>
                        </a:rPr>
                        <m:t>𝑆𝑐𝑜𝑟𝑒</m:t>
                      </m:r>
                      <m:r>
                        <a:rPr lang="en-IN" i="1" dirty="0" smtClean="0">
                          <a:latin typeface="Cambria Math" panose="02040503050406030204" pitchFamily="18" charset="0"/>
                        </a:rPr>
                        <m:t>=2×(</m:t>
                      </m:r>
                      <m:r>
                        <a:rPr lang="en-IN" i="1" dirty="0" err="1" smtClean="0">
                          <a:latin typeface="Cambria Math" panose="02040503050406030204" pitchFamily="18" charset="0"/>
                        </a:rPr>
                        <m:t>𝑃𝑟𝑒𝑐𝑖𝑠𝑖𝑜𝑛</m:t>
                      </m:r>
                      <m:r>
                        <a:rPr lang="en-IN" i="1" dirty="0" err="1" smtClean="0">
                          <a:latin typeface="Cambria Math" panose="02040503050406030204" pitchFamily="18" charset="0"/>
                        </a:rPr>
                        <m:t>×</m:t>
                      </m:r>
                      <m:r>
                        <a:rPr lang="en-IN" i="1" dirty="0" err="1" smtClean="0">
                          <a:latin typeface="Cambria Math" panose="02040503050406030204" pitchFamily="18" charset="0"/>
                        </a:rPr>
                        <m:t>𝑅𝑒𝑐𝑎𝑙𝑙</m:t>
                      </m:r>
                      <m:r>
                        <a:rPr lang="en-IN" i="1" dirty="0" smtClean="0">
                          <a:latin typeface="Cambria Math" panose="02040503050406030204" pitchFamily="18" charset="0"/>
                        </a:rPr>
                        <m:t>)/(</m:t>
                      </m:r>
                      <m:r>
                        <a:rPr lang="en-IN" i="1" dirty="0" err="1" smtClean="0">
                          <a:latin typeface="Cambria Math" panose="02040503050406030204" pitchFamily="18" charset="0"/>
                        </a:rPr>
                        <m:t>𝑃𝑟𝑒𝑐𝑖𝑠𝑖𝑜𝑛</m:t>
                      </m:r>
                      <m:r>
                        <a:rPr lang="en-IN" i="1" dirty="0" err="1" smtClean="0">
                          <a:latin typeface="Cambria Math" panose="02040503050406030204" pitchFamily="18" charset="0"/>
                        </a:rPr>
                        <m:t>+</m:t>
                      </m:r>
                      <m:r>
                        <a:rPr lang="en-IN" i="1" dirty="0" err="1" smtClean="0">
                          <a:latin typeface="Cambria Math" panose="02040503050406030204" pitchFamily="18" charset="0"/>
                        </a:rPr>
                        <m:t>𝑅𝑒𝑐𝑎𝑙𝑙</m:t>
                      </m:r>
                      <m:r>
                        <a:rPr lang="en-IN" i="1" dirty="0" smtClean="0">
                          <a:latin typeface="Cambria Math" panose="02040503050406030204" pitchFamily="18" charset="0"/>
                        </a:rPr>
                        <m:t>)</m:t>
                      </m:r>
                    </m:oMath>
                  </m:oMathPara>
                </a14:m>
                <a:endParaRPr lang="en-IN" dirty="0"/>
              </a:p>
            </p:txBody>
          </p:sp>
        </mc:Choice>
        <mc:Fallback xmlns="">
          <p:sp>
            <p:nvSpPr>
              <p:cNvPr id="3" name="Content Placeholder 2">
                <a:extLst>
                  <a:ext uri="{FF2B5EF4-FFF2-40B4-BE49-F238E27FC236}">
                    <a16:creationId xmlns:a16="http://schemas.microsoft.com/office/drawing/2014/main" id="{375BB8F7-56E4-4EA7-BF78-5495E62B9E35}"/>
                  </a:ext>
                </a:extLst>
              </p:cNvPr>
              <p:cNvSpPr>
                <a:spLocks noGrp="1" noRot="1" noChangeAspect="1" noMove="1" noResize="1" noEditPoints="1" noAdjustHandles="1" noChangeArrowheads="1" noChangeShapeType="1" noTextEdit="1"/>
              </p:cNvSpPr>
              <p:nvPr>
                <p:ph sz="half" idx="1"/>
              </p:nvPr>
            </p:nvSpPr>
            <p:spPr>
              <a:blipFill>
                <a:blip r:embed="rId3"/>
                <a:stretch>
                  <a:fillRect l="-667" t="-2641" r="-148" b="-1585"/>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B2ED061A-2CD3-E4D0-4A56-F00B83C68E72}"/>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E301BF29-A807-4107-2C1E-E84469135872}"/>
              </a:ext>
            </a:extLst>
          </p:cNvPr>
          <p:cNvSpPr>
            <a:spLocks noGrp="1"/>
          </p:cNvSpPr>
          <p:nvPr>
            <p:ph type="sldNum" sz="quarter" idx="12"/>
          </p:nvPr>
        </p:nvSpPr>
        <p:spPr/>
        <p:txBody>
          <a:bodyPr/>
          <a:lstStyle/>
          <a:p>
            <a:fld id="{2BB9ACDB-B634-2347-95A4-245F21F5473B}" type="slidenum">
              <a:rPr lang="en-US" smtClean="0"/>
              <a:t>23</a:t>
            </a:fld>
            <a:endParaRPr lang="en-US"/>
          </a:p>
        </p:txBody>
      </p:sp>
    </p:spTree>
    <p:extLst>
      <p:ext uri="{BB962C8B-B14F-4D97-AF65-F5344CB8AC3E}">
        <p14:creationId xmlns:p14="http://schemas.microsoft.com/office/powerpoint/2010/main" val="6986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112E-5F8A-7549-145F-1FBB8D55A855}"/>
              </a:ext>
            </a:extLst>
          </p:cNvPr>
          <p:cNvSpPr>
            <a:spLocks noGrp="1"/>
          </p:cNvSpPr>
          <p:nvPr>
            <p:ph type="title"/>
          </p:nvPr>
        </p:nvSpPr>
        <p:spPr/>
        <p:txBody>
          <a:bodyPr>
            <a:normAutofit fontScale="90000"/>
          </a:bodyPr>
          <a:lstStyle/>
          <a:p>
            <a:r>
              <a:rPr lang="en-US" dirty="0"/>
              <a:t>Experimentation of Models Evaluation</a:t>
            </a:r>
            <a:endParaRPr lang="en-IN" dirty="0"/>
          </a:p>
        </p:txBody>
      </p:sp>
      <p:sp>
        <p:nvSpPr>
          <p:cNvPr id="3" name="Content Placeholder 2">
            <a:extLst>
              <a:ext uri="{FF2B5EF4-FFF2-40B4-BE49-F238E27FC236}">
                <a16:creationId xmlns:a16="http://schemas.microsoft.com/office/drawing/2014/main" id="{EE479486-0FF3-91B1-FF4E-E6FF146352C9}"/>
              </a:ext>
            </a:extLst>
          </p:cNvPr>
          <p:cNvSpPr>
            <a:spLocks noGrp="1"/>
          </p:cNvSpPr>
          <p:nvPr>
            <p:ph sz="half" idx="1"/>
          </p:nvPr>
        </p:nvSpPr>
        <p:spPr>
          <a:xfrm>
            <a:off x="457200" y="914188"/>
            <a:ext cx="3028950" cy="3133937"/>
          </a:xfrm>
        </p:spPr>
        <p:txBody>
          <a:bodyPr>
            <a:normAutofit fontScale="47500" lnSpcReduction="20000"/>
          </a:bodyPr>
          <a:lstStyle/>
          <a:p>
            <a:pPr algn="just"/>
            <a:r>
              <a:rPr lang="en-US" dirty="0"/>
              <a:t>The code evaluates multiple machine learning models, including ANN, Random Forest, SVM, and Logistic Regression, using accuracy scores and classification reports(Figure.17).</a:t>
            </a:r>
          </a:p>
          <a:p>
            <a:pPr algn="just"/>
            <a:r>
              <a:rPr lang="en-US" dirty="0"/>
              <a:t>Each model's predictions are tested against the actual labels, and their performance is summarized using metrics such as precision, recall, F1-score, and overall accuracy.</a:t>
            </a:r>
          </a:p>
          <a:p>
            <a:pPr algn="just"/>
            <a:r>
              <a:rPr lang="en-US" dirty="0"/>
              <a:t>The results include binary probabilities for models like Random Forest and SVM to calculate metrics like AUC, enhancing detailed performance analysis.</a:t>
            </a:r>
            <a:endParaRPr lang="en-IN" dirty="0"/>
          </a:p>
        </p:txBody>
      </p:sp>
      <p:sp>
        <p:nvSpPr>
          <p:cNvPr id="4" name="Footer Placeholder 3">
            <a:extLst>
              <a:ext uri="{FF2B5EF4-FFF2-40B4-BE49-F238E27FC236}">
                <a16:creationId xmlns:a16="http://schemas.microsoft.com/office/drawing/2014/main" id="{FE0AD402-135A-0970-AC20-36ADA84D89D7}"/>
              </a:ext>
            </a:extLst>
          </p:cNvPr>
          <p:cNvSpPr>
            <a:spLocks noGrp="1"/>
          </p:cNvSpPr>
          <p:nvPr>
            <p:ph type="ftr" sz="quarter" idx="11"/>
          </p:nvPr>
        </p:nvSpPr>
        <p:spPr/>
        <p:txBody>
          <a:bodyPr/>
          <a:lstStyle/>
          <a:p>
            <a:r>
              <a:rPr lang="en-US"/>
              <a:t>Group 1, AI-Powered Threat Detection for Networks</a:t>
            </a:r>
            <a:endParaRPr lang="en-US" dirty="0"/>
          </a:p>
        </p:txBody>
      </p:sp>
      <p:sp>
        <p:nvSpPr>
          <p:cNvPr id="5" name="Slide Number Placeholder 4">
            <a:extLst>
              <a:ext uri="{FF2B5EF4-FFF2-40B4-BE49-F238E27FC236}">
                <a16:creationId xmlns:a16="http://schemas.microsoft.com/office/drawing/2014/main" id="{59B8CDD6-FA8C-0C6E-4AD9-6F6E0136F184}"/>
              </a:ext>
            </a:extLst>
          </p:cNvPr>
          <p:cNvSpPr>
            <a:spLocks noGrp="1"/>
          </p:cNvSpPr>
          <p:nvPr>
            <p:ph type="sldNum" sz="quarter" idx="12"/>
          </p:nvPr>
        </p:nvSpPr>
        <p:spPr/>
        <p:txBody>
          <a:bodyPr/>
          <a:lstStyle/>
          <a:p>
            <a:fld id="{2BB9ACDB-B634-2347-95A4-245F21F5473B}" type="slidenum">
              <a:rPr lang="en-US" smtClean="0"/>
              <a:t>24</a:t>
            </a:fld>
            <a:endParaRPr lang="en-US"/>
          </a:p>
        </p:txBody>
      </p:sp>
      <p:pic>
        <p:nvPicPr>
          <p:cNvPr id="7" name="Picture 6">
            <a:extLst>
              <a:ext uri="{FF2B5EF4-FFF2-40B4-BE49-F238E27FC236}">
                <a16:creationId xmlns:a16="http://schemas.microsoft.com/office/drawing/2014/main" id="{A70F1E0A-5565-7BE0-907A-F495D7D550AC}"/>
              </a:ext>
            </a:extLst>
          </p:cNvPr>
          <p:cNvPicPr>
            <a:picLocks noChangeAspect="1"/>
          </p:cNvPicPr>
          <p:nvPr/>
        </p:nvPicPr>
        <p:blipFill>
          <a:blip r:embed="rId3"/>
          <a:stretch>
            <a:fillRect/>
          </a:stretch>
        </p:blipFill>
        <p:spPr>
          <a:xfrm>
            <a:off x="3614721" y="698233"/>
            <a:ext cx="5149905" cy="35774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D28BCF4-ECA3-65A2-97FA-8BE3B2E00594}"/>
              </a:ext>
            </a:extLst>
          </p:cNvPr>
          <p:cNvSpPr txBox="1"/>
          <p:nvPr/>
        </p:nvSpPr>
        <p:spPr>
          <a:xfrm>
            <a:off x="5196925" y="4306768"/>
            <a:ext cx="2651675" cy="276999"/>
          </a:xfrm>
          <a:prstGeom prst="rect">
            <a:avLst/>
          </a:prstGeom>
          <a:noFill/>
        </p:spPr>
        <p:txBody>
          <a:bodyPr wrap="square" rtlCol="0">
            <a:spAutoFit/>
          </a:bodyPr>
          <a:lstStyle/>
          <a:p>
            <a:r>
              <a:rPr lang="en-US" sz="1200" b="1" i="1" dirty="0"/>
              <a:t>Figure.17 Model Evaluation</a:t>
            </a:r>
            <a:endParaRPr lang="en-IN" sz="1200" b="1" i="1" dirty="0"/>
          </a:p>
        </p:txBody>
      </p:sp>
    </p:spTree>
    <p:extLst>
      <p:ext uri="{BB962C8B-B14F-4D97-AF65-F5344CB8AC3E}">
        <p14:creationId xmlns:p14="http://schemas.microsoft.com/office/powerpoint/2010/main" val="2734973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DF95B-4E14-CE50-10EF-021C4D98B71F}"/>
              </a:ext>
            </a:extLst>
          </p:cNvPr>
          <p:cNvSpPr>
            <a:spLocks noGrp="1"/>
          </p:cNvSpPr>
          <p:nvPr>
            <p:ph type="title"/>
          </p:nvPr>
        </p:nvSpPr>
        <p:spPr/>
        <p:txBody>
          <a:bodyPr>
            <a:normAutofit fontScale="90000"/>
          </a:bodyPr>
          <a:lstStyle/>
          <a:p>
            <a:r>
              <a:rPr lang="en-US" dirty="0"/>
              <a:t>ANN model</a:t>
            </a:r>
            <a:endParaRPr lang="en-IN" dirty="0"/>
          </a:p>
        </p:txBody>
      </p:sp>
      <p:sp>
        <p:nvSpPr>
          <p:cNvPr id="3" name="Content Placeholder 2">
            <a:extLst>
              <a:ext uri="{FF2B5EF4-FFF2-40B4-BE49-F238E27FC236}">
                <a16:creationId xmlns:a16="http://schemas.microsoft.com/office/drawing/2014/main" id="{AED5D596-E639-A1D4-0E49-E8FC9AE6EF25}"/>
              </a:ext>
            </a:extLst>
          </p:cNvPr>
          <p:cNvSpPr>
            <a:spLocks noGrp="1"/>
          </p:cNvSpPr>
          <p:nvPr>
            <p:ph sz="half" idx="1"/>
          </p:nvPr>
        </p:nvSpPr>
        <p:spPr>
          <a:xfrm>
            <a:off x="457199" y="914187"/>
            <a:ext cx="5328745" cy="3853076"/>
          </a:xfrm>
        </p:spPr>
        <p:txBody>
          <a:bodyPr>
            <a:normAutofit fontScale="55000" lnSpcReduction="20000"/>
          </a:bodyPr>
          <a:lstStyle/>
          <a:p>
            <a:pPr algn="just"/>
            <a:r>
              <a:rPr lang="en-US" dirty="0"/>
              <a:t>The Artificial Neural Network (ANN) model is designed to mimic the human brain's neural network, effectively identifying complex patterns in data(Figure.18). </a:t>
            </a:r>
          </a:p>
          <a:p>
            <a:pPr algn="just"/>
            <a:r>
              <a:rPr lang="en-US" dirty="0"/>
              <a:t>It consists of input, hidden, and output layers with interconnected neurons, where each layer processes features and learns relationships to improve classification or prediction accuracy. </a:t>
            </a:r>
          </a:p>
          <a:p>
            <a:pPr algn="just"/>
            <a:r>
              <a:rPr lang="en-US" dirty="0"/>
              <a:t>In this project, the ANN model is trained on preprocessed data to classify threats, utilizing techniques like activation functions and dropout layers to enhance performance and avoid overfitting.</a:t>
            </a:r>
          </a:p>
          <a:p>
            <a:pPr marL="0" indent="0" algn="just">
              <a:buNone/>
            </a:pPr>
            <a:r>
              <a:rPr lang="en-US" dirty="0"/>
              <a:t>			(Y=W1X1+W2X2+b).</a:t>
            </a:r>
          </a:p>
          <a:p>
            <a:pPr algn="just"/>
            <a:r>
              <a:rPr lang="en-US" dirty="0"/>
              <a:t>This summed function is applied over an Activation function. The output from this neuron is multiplied with the weight W3 and supplied as input to the output layer. The same process happens in each neuron, but we vary the activation functions in hidden layer neurons, not in the output layer.</a:t>
            </a:r>
            <a:endParaRPr lang="en-IN" dirty="0"/>
          </a:p>
        </p:txBody>
      </p:sp>
      <p:sp>
        <p:nvSpPr>
          <p:cNvPr id="4" name="Footer Placeholder 3">
            <a:extLst>
              <a:ext uri="{FF2B5EF4-FFF2-40B4-BE49-F238E27FC236}">
                <a16:creationId xmlns:a16="http://schemas.microsoft.com/office/drawing/2014/main" id="{FB9DAEA0-6944-8F76-10DD-5AAED9C9052C}"/>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FFFA48ED-D586-8A97-4611-37ADED80C488}"/>
              </a:ext>
            </a:extLst>
          </p:cNvPr>
          <p:cNvSpPr>
            <a:spLocks noGrp="1"/>
          </p:cNvSpPr>
          <p:nvPr>
            <p:ph type="sldNum" sz="quarter" idx="12"/>
          </p:nvPr>
        </p:nvSpPr>
        <p:spPr/>
        <p:txBody>
          <a:bodyPr/>
          <a:lstStyle/>
          <a:p>
            <a:fld id="{2BB9ACDB-B634-2347-95A4-245F21F5473B}" type="slidenum">
              <a:rPr lang="en-US" smtClean="0"/>
              <a:t>25</a:t>
            </a:fld>
            <a:endParaRPr lang="en-US"/>
          </a:p>
        </p:txBody>
      </p:sp>
      <p:pic>
        <p:nvPicPr>
          <p:cNvPr id="1026" name="Picture 2" descr="Artificial Neural Networks and its Applications - GeeksforGeeks">
            <a:extLst>
              <a:ext uri="{FF2B5EF4-FFF2-40B4-BE49-F238E27FC236}">
                <a16:creationId xmlns:a16="http://schemas.microsoft.com/office/drawing/2014/main" id="{497B030E-403D-1FFF-3B17-20879D20B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3990" y="1655378"/>
            <a:ext cx="3357891" cy="21154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EEB430-7C83-5CDC-2AA4-853784E4ABAC}"/>
              </a:ext>
            </a:extLst>
          </p:cNvPr>
          <p:cNvSpPr txBox="1"/>
          <p:nvPr/>
        </p:nvSpPr>
        <p:spPr>
          <a:xfrm>
            <a:off x="5414838" y="1284485"/>
            <a:ext cx="3745089" cy="276999"/>
          </a:xfrm>
          <a:prstGeom prst="rect">
            <a:avLst/>
          </a:prstGeom>
          <a:noFill/>
        </p:spPr>
        <p:txBody>
          <a:bodyPr wrap="square" rtlCol="0">
            <a:spAutoFit/>
          </a:bodyPr>
          <a:lstStyle/>
          <a:p>
            <a:r>
              <a:rPr lang="en-US" sz="1200" b="1" i="1" dirty="0"/>
              <a:t>Figure.18 ANN architecture(</a:t>
            </a:r>
            <a:r>
              <a:rPr lang="en-US" sz="1200" b="1" i="1" dirty="0" err="1"/>
              <a:t>GeeksforGeeks</a:t>
            </a:r>
            <a:r>
              <a:rPr lang="en-US" sz="1200" b="1" i="1" dirty="0"/>
              <a:t> 2024)</a:t>
            </a:r>
            <a:endParaRPr lang="en-IN" sz="1200" b="1" i="1" dirty="0"/>
          </a:p>
        </p:txBody>
      </p:sp>
    </p:spTree>
    <p:extLst>
      <p:ext uri="{BB962C8B-B14F-4D97-AF65-F5344CB8AC3E}">
        <p14:creationId xmlns:p14="http://schemas.microsoft.com/office/powerpoint/2010/main" val="1125351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BBB2-C64F-DE82-F3B0-26B12C4BDB38}"/>
              </a:ext>
            </a:extLst>
          </p:cNvPr>
          <p:cNvSpPr>
            <a:spLocks noGrp="1"/>
          </p:cNvSpPr>
          <p:nvPr>
            <p:ph type="title"/>
          </p:nvPr>
        </p:nvSpPr>
        <p:spPr/>
        <p:txBody>
          <a:bodyPr>
            <a:normAutofit fontScale="90000"/>
          </a:bodyPr>
          <a:lstStyle/>
          <a:p>
            <a:r>
              <a:rPr lang="en-IN" dirty="0"/>
              <a:t>Model Evaluation - ANN</a:t>
            </a:r>
          </a:p>
        </p:txBody>
      </p:sp>
      <p:sp>
        <p:nvSpPr>
          <p:cNvPr id="4" name="Footer Placeholder 3">
            <a:extLst>
              <a:ext uri="{FF2B5EF4-FFF2-40B4-BE49-F238E27FC236}">
                <a16:creationId xmlns:a16="http://schemas.microsoft.com/office/drawing/2014/main" id="{1630AE9D-89FC-3A00-DA8E-962687AD667B}"/>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5EF76B1A-0495-330A-3EA6-8303283FE55B}"/>
              </a:ext>
            </a:extLst>
          </p:cNvPr>
          <p:cNvSpPr>
            <a:spLocks noGrp="1"/>
          </p:cNvSpPr>
          <p:nvPr>
            <p:ph type="sldNum" sz="quarter" idx="12"/>
          </p:nvPr>
        </p:nvSpPr>
        <p:spPr/>
        <p:txBody>
          <a:bodyPr/>
          <a:lstStyle/>
          <a:p>
            <a:fld id="{2BB9ACDB-B634-2347-95A4-245F21F5473B}" type="slidenum">
              <a:rPr lang="en-US" smtClean="0"/>
              <a:t>26</a:t>
            </a:fld>
            <a:endParaRPr lang="en-US"/>
          </a:p>
        </p:txBody>
      </p:sp>
      <p:graphicFrame>
        <p:nvGraphicFramePr>
          <p:cNvPr id="6" name="Table 5">
            <a:extLst>
              <a:ext uri="{FF2B5EF4-FFF2-40B4-BE49-F238E27FC236}">
                <a16:creationId xmlns:a16="http://schemas.microsoft.com/office/drawing/2014/main" id="{B979051A-59F2-4B15-4702-2C24BABCB890}"/>
              </a:ext>
            </a:extLst>
          </p:cNvPr>
          <p:cNvGraphicFramePr>
            <a:graphicFrameLocks noGrp="1"/>
          </p:cNvGraphicFramePr>
          <p:nvPr>
            <p:extLst>
              <p:ext uri="{D42A27DB-BD31-4B8C-83A1-F6EECF244321}">
                <p14:modId xmlns:p14="http://schemas.microsoft.com/office/powerpoint/2010/main" val="1479801529"/>
              </p:ext>
            </p:extLst>
          </p:nvPr>
        </p:nvGraphicFramePr>
        <p:xfrm>
          <a:off x="457200" y="838836"/>
          <a:ext cx="4852740" cy="3465828"/>
        </p:xfrm>
        <a:graphic>
          <a:graphicData uri="http://schemas.openxmlformats.org/drawingml/2006/table">
            <a:tbl>
              <a:tblPr firstRow="1" firstCol="1" bandRow="1">
                <a:tableStyleId>{5C22544A-7EE6-4342-B048-85BDC9FD1C3A}</a:tableStyleId>
              </a:tblPr>
              <a:tblGrid>
                <a:gridCol w="1213185">
                  <a:extLst>
                    <a:ext uri="{9D8B030D-6E8A-4147-A177-3AD203B41FA5}">
                      <a16:colId xmlns:a16="http://schemas.microsoft.com/office/drawing/2014/main" val="2295758248"/>
                    </a:ext>
                  </a:extLst>
                </a:gridCol>
                <a:gridCol w="1213185">
                  <a:extLst>
                    <a:ext uri="{9D8B030D-6E8A-4147-A177-3AD203B41FA5}">
                      <a16:colId xmlns:a16="http://schemas.microsoft.com/office/drawing/2014/main" val="2617800483"/>
                    </a:ext>
                  </a:extLst>
                </a:gridCol>
                <a:gridCol w="1213185">
                  <a:extLst>
                    <a:ext uri="{9D8B030D-6E8A-4147-A177-3AD203B41FA5}">
                      <a16:colId xmlns:a16="http://schemas.microsoft.com/office/drawing/2014/main" val="3226659302"/>
                    </a:ext>
                  </a:extLst>
                </a:gridCol>
                <a:gridCol w="1213185">
                  <a:extLst>
                    <a:ext uri="{9D8B030D-6E8A-4147-A177-3AD203B41FA5}">
                      <a16:colId xmlns:a16="http://schemas.microsoft.com/office/drawing/2014/main" val="445904134"/>
                    </a:ext>
                  </a:extLst>
                </a:gridCol>
              </a:tblGrid>
              <a:tr h="138968">
                <a:tc>
                  <a:txBody>
                    <a:bodyPr/>
                    <a:lstStyle/>
                    <a:p>
                      <a:pPr algn="ctr"/>
                      <a:r>
                        <a:rPr lang="en-IN" sz="900" kern="0">
                          <a:effectLst/>
                        </a:rPr>
                        <a:t>Class Name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Precision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Recall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F1-score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204261965"/>
                  </a:ext>
                </a:extLst>
              </a:tr>
              <a:tr h="138968">
                <a:tc>
                  <a:txBody>
                    <a:bodyPr/>
                    <a:lstStyle/>
                    <a:p>
                      <a:pPr algn="just"/>
                      <a:r>
                        <a:rPr lang="en-IN" sz="900" kern="0">
                          <a:effectLst/>
                        </a:rPr>
                        <a:t>DOMAIN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182226906"/>
                  </a:ext>
                </a:extLst>
              </a:tr>
              <a:tr h="138968">
                <a:tc>
                  <a:txBody>
                    <a:bodyPr/>
                    <a:lstStyle/>
                    <a:p>
                      <a:pPr algn="just"/>
                      <a:r>
                        <a:rPr lang="en-IN" sz="900" kern="0">
                          <a:effectLst/>
                        </a:rPr>
                        <a:t>EMAIL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009734884"/>
                  </a:ext>
                </a:extLst>
              </a:tr>
              <a:tr h="138968">
                <a:tc>
                  <a:txBody>
                    <a:bodyPr/>
                    <a:lstStyle/>
                    <a:p>
                      <a:pPr algn="just"/>
                      <a:r>
                        <a:rPr lang="en-IN" sz="900" kern="0">
                          <a:effectLst/>
                        </a:rPr>
                        <a:t>FILEPATH</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14340438"/>
                  </a:ext>
                </a:extLst>
              </a:tr>
              <a:tr h="138968">
                <a:tc>
                  <a:txBody>
                    <a:bodyPr/>
                    <a:lstStyle/>
                    <a:p>
                      <a:pPr algn="just"/>
                      <a:r>
                        <a:rPr lang="en-IN" sz="900" kern="0">
                          <a:effectLst/>
                        </a:rPr>
                        <a:t>IPV4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053586920"/>
                  </a:ext>
                </a:extLst>
              </a:tr>
              <a:tr h="138968">
                <a:tc>
                  <a:txBody>
                    <a:bodyPr/>
                    <a:lstStyle/>
                    <a:p>
                      <a:pPr algn="just"/>
                      <a:r>
                        <a:rPr lang="en-IN" sz="900" kern="0">
                          <a:effectLst/>
                        </a:rPr>
                        <a:t>Infrastucture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239305508"/>
                  </a:ext>
                </a:extLst>
              </a:tr>
              <a:tr h="138968">
                <a:tc>
                  <a:txBody>
                    <a:bodyPr/>
                    <a:lstStyle/>
                    <a:p>
                      <a:pPr algn="just"/>
                      <a:r>
                        <a:rPr lang="en-IN" sz="900" kern="0">
                          <a:effectLst/>
                        </a:rPr>
                        <a:t>MD5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64198411"/>
                  </a:ext>
                </a:extLst>
              </a:tr>
              <a:tr h="269564">
                <a:tc>
                  <a:txBody>
                    <a:bodyPr/>
                    <a:lstStyle/>
                    <a:p>
                      <a:pPr algn="just"/>
                      <a:r>
                        <a:rPr lang="en-IN" sz="900" kern="0">
                          <a:effectLst/>
                        </a:rPr>
                        <a:t>REGISTRYKEY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17670493"/>
                  </a:ext>
                </a:extLst>
              </a:tr>
              <a:tr h="138968">
                <a:tc>
                  <a:txBody>
                    <a:bodyPr/>
                    <a:lstStyle/>
                    <a:p>
                      <a:pPr algn="just"/>
                      <a:r>
                        <a:rPr lang="en-IN" sz="900" kern="0">
                          <a:effectLst/>
                        </a:rPr>
                        <a:t>SHA1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939863137"/>
                  </a:ext>
                </a:extLst>
              </a:tr>
              <a:tr h="138968">
                <a:tc>
                  <a:txBody>
                    <a:bodyPr/>
                    <a:lstStyle/>
                    <a:p>
                      <a:pPr algn="just"/>
                      <a:r>
                        <a:rPr lang="en-IN" sz="900" kern="0">
                          <a:effectLst/>
                        </a:rPr>
                        <a:t>SHA2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189657633"/>
                  </a:ext>
                </a:extLst>
              </a:tr>
              <a:tr h="138968">
                <a:tc>
                  <a:txBody>
                    <a:bodyPr/>
                    <a:lstStyle/>
                    <a:p>
                      <a:pPr algn="just"/>
                      <a:r>
                        <a:rPr lang="en-IN" sz="900" kern="0">
                          <a:effectLst/>
                        </a:rPr>
                        <a:t>SOFTWARE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068700225"/>
                  </a:ext>
                </a:extLst>
              </a:tr>
              <a:tr h="138968">
                <a:tc>
                  <a:txBody>
                    <a:bodyPr/>
                    <a:lstStyle/>
                    <a:p>
                      <a:pPr algn="just"/>
                      <a:r>
                        <a:rPr lang="en-IN" sz="900" kern="0">
                          <a:effectLst/>
                        </a:rPr>
                        <a:t>TIME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923293413"/>
                  </a:ext>
                </a:extLst>
              </a:tr>
              <a:tr h="138968">
                <a:tc>
                  <a:txBody>
                    <a:bodyPr/>
                    <a:lstStyle/>
                    <a:p>
                      <a:pPr algn="just"/>
                      <a:r>
                        <a:rPr lang="en-IN" sz="900" kern="0">
                          <a:effectLst/>
                        </a:rPr>
                        <a:t>URL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222801650"/>
                  </a:ext>
                </a:extLst>
              </a:tr>
              <a:tr h="138968">
                <a:tc>
                  <a:txBody>
                    <a:bodyPr/>
                    <a:lstStyle/>
                    <a:p>
                      <a:pPr algn="just"/>
                      <a:r>
                        <a:rPr lang="en-IN" sz="900" kern="0">
                          <a:effectLst/>
                        </a:rPr>
                        <a:t>attack-pattern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658326163"/>
                  </a:ext>
                </a:extLst>
              </a:tr>
              <a:tr h="138968">
                <a:tc>
                  <a:txBody>
                    <a:bodyPr/>
                    <a:lstStyle/>
                    <a:p>
                      <a:pPr algn="just"/>
                      <a:r>
                        <a:rPr lang="en-IN" sz="900" kern="0">
                          <a:effectLst/>
                        </a:rPr>
                        <a:t>campaign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929676523"/>
                  </a:ext>
                </a:extLst>
              </a:tr>
              <a:tr h="138968">
                <a:tc>
                  <a:txBody>
                    <a:bodyPr/>
                    <a:lstStyle/>
                    <a:p>
                      <a:pPr algn="just"/>
                      <a:r>
                        <a:rPr lang="en-IN" sz="900" kern="0">
                          <a:effectLst/>
                        </a:rPr>
                        <a:t>identity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009960192"/>
                  </a:ext>
                </a:extLst>
              </a:tr>
              <a:tr h="138968">
                <a:tc>
                  <a:txBody>
                    <a:bodyPr/>
                    <a:lstStyle/>
                    <a:p>
                      <a:pPr algn="just"/>
                      <a:r>
                        <a:rPr lang="en-IN" sz="900" kern="0">
                          <a:effectLst/>
                        </a:rPr>
                        <a:t>location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755608272"/>
                  </a:ext>
                </a:extLst>
              </a:tr>
              <a:tr h="138968">
                <a:tc>
                  <a:txBody>
                    <a:bodyPr/>
                    <a:lstStyle/>
                    <a:p>
                      <a:pPr algn="just"/>
                      <a:r>
                        <a:rPr lang="en-IN" sz="900" kern="0">
                          <a:effectLst/>
                        </a:rPr>
                        <a:t>malware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575714693"/>
                  </a:ext>
                </a:extLst>
              </a:tr>
              <a:tr h="138968">
                <a:tc>
                  <a:txBody>
                    <a:bodyPr/>
                    <a:lstStyle/>
                    <a:p>
                      <a:pPr algn="just"/>
                      <a:r>
                        <a:rPr lang="en-IN" sz="900" kern="0">
                          <a:effectLst/>
                        </a:rPr>
                        <a:t>threat-actor</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278138975"/>
                  </a:ext>
                </a:extLst>
              </a:tr>
              <a:tr h="138968">
                <a:tc>
                  <a:txBody>
                    <a:bodyPr/>
                    <a:lstStyle/>
                    <a:p>
                      <a:pPr algn="just"/>
                      <a:r>
                        <a:rPr lang="en-IN" sz="900" kern="0">
                          <a:effectLst/>
                        </a:rPr>
                        <a:t>tools</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187157991"/>
                  </a:ext>
                </a:extLst>
              </a:tr>
              <a:tr h="138968">
                <a:tc>
                  <a:txBody>
                    <a:bodyPr/>
                    <a:lstStyle/>
                    <a:p>
                      <a:pPr algn="just"/>
                      <a:r>
                        <a:rPr lang="en-IN" sz="900" kern="0">
                          <a:effectLst/>
                        </a:rPr>
                        <a:t>vulnerability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684075106"/>
                  </a:ext>
                </a:extLst>
              </a:tr>
              <a:tr h="138968">
                <a:tc>
                  <a:txBody>
                    <a:bodyPr/>
                    <a:lstStyle/>
                    <a:p>
                      <a:pPr algn="just"/>
                      <a:r>
                        <a:rPr lang="en-IN" sz="900" kern="0">
                          <a:effectLst/>
                        </a:rPr>
                        <a:t>accuracy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047444680"/>
                  </a:ext>
                </a:extLst>
              </a:tr>
              <a:tr h="138968">
                <a:tc>
                  <a:txBody>
                    <a:bodyPr/>
                    <a:lstStyle/>
                    <a:p>
                      <a:pPr algn="just"/>
                      <a:r>
                        <a:rPr lang="en-IN" sz="900" kern="0">
                          <a:effectLst/>
                        </a:rPr>
                        <a:t>macro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314542398"/>
                  </a:ext>
                </a:extLst>
              </a:tr>
              <a:tr h="138968">
                <a:tc>
                  <a:txBody>
                    <a:bodyPr/>
                    <a:lstStyle/>
                    <a:p>
                      <a:pPr algn="just"/>
                      <a:r>
                        <a:rPr lang="en-IN" sz="900" kern="0">
                          <a:effectLst/>
                        </a:rPr>
                        <a:t>weighted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0.88</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909827441"/>
                  </a:ext>
                </a:extLst>
              </a:tr>
            </a:tbl>
          </a:graphicData>
        </a:graphic>
      </p:graphicFrame>
      <p:sp>
        <p:nvSpPr>
          <p:cNvPr id="7" name="TextBox 6">
            <a:extLst>
              <a:ext uri="{FF2B5EF4-FFF2-40B4-BE49-F238E27FC236}">
                <a16:creationId xmlns:a16="http://schemas.microsoft.com/office/drawing/2014/main" id="{44C5ACEB-FA5E-6358-9874-75CA6705AEB9}"/>
              </a:ext>
            </a:extLst>
          </p:cNvPr>
          <p:cNvSpPr txBox="1"/>
          <p:nvPr/>
        </p:nvSpPr>
        <p:spPr>
          <a:xfrm>
            <a:off x="5397358" y="955923"/>
            <a:ext cx="3588987" cy="1754326"/>
          </a:xfrm>
          <a:prstGeom prst="rect">
            <a:avLst/>
          </a:prstGeom>
          <a:noFill/>
        </p:spPr>
        <p:txBody>
          <a:bodyPr wrap="square">
            <a:spAutoFit/>
          </a:bodyPr>
          <a:lstStyle/>
          <a:p>
            <a:pPr marL="285750" indent="-285750" algn="just">
              <a:buFont typeface="Arial" panose="020B0604020202020204" pitchFamily="34" charset="0"/>
              <a:buChar char="•"/>
            </a:pPr>
            <a:r>
              <a:rPr lang="en-US" sz="1200" dirty="0"/>
              <a:t>The table presents the evaluation metrics (Precision, Recall, F1-score) for an Artificial Neural Network (ANN) model across various class labels in a cybersecurity context. </a:t>
            </a:r>
          </a:p>
          <a:p>
            <a:pPr marL="285750" indent="-285750" algn="just">
              <a:buFont typeface="Arial" panose="020B0604020202020204" pitchFamily="34" charset="0"/>
              <a:buChar char="•"/>
            </a:pPr>
            <a:r>
              <a:rPr lang="en-US" sz="1200" dirty="0"/>
              <a:t>It highlights the model's performance, with overall accuracy of 0.88, macro average F1-score of 0.84, and weighted average F1-score of 0.88 across 1893 instances.</a:t>
            </a:r>
          </a:p>
          <a:p>
            <a:pPr marL="285750" indent="-285750" algn="just">
              <a:buFont typeface="Arial" panose="020B0604020202020204" pitchFamily="34" charset="0"/>
              <a:buChar char="•"/>
            </a:pPr>
            <a:r>
              <a:rPr lang="en-US" sz="1200" dirty="0"/>
              <a:t>This ANN model trained for 10 Epochs.</a:t>
            </a:r>
            <a:endParaRPr lang="en-IN" sz="1200" dirty="0"/>
          </a:p>
        </p:txBody>
      </p:sp>
    </p:spTree>
    <p:extLst>
      <p:ext uri="{BB962C8B-B14F-4D97-AF65-F5344CB8AC3E}">
        <p14:creationId xmlns:p14="http://schemas.microsoft.com/office/powerpoint/2010/main" val="4199904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A6A4-DD4D-8C95-7761-B605C43EED70}"/>
              </a:ext>
            </a:extLst>
          </p:cNvPr>
          <p:cNvSpPr>
            <a:spLocks noGrp="1"/>
          </p:cNvSpPr>
          <p:nvPr>
            <p:ph type="title"/>
          </p:nvPr>
        </p:nvSpPr>
        <p:spPr/>
        <p:txBody>
          <a:bodyPr>
            <a:normAutofit fontScale="90000"/>
          </a:bodyPr>
          <a:lstStyle/>
          <a:p>
            <a:r>
              <a:rPr lang="en-IN" dirty="0"/>
              <a:t>Random Forest</a:t>
            </a:r>
          </a:p>
        </p:txBody>
      </p:sp>
      <p:sp>
        <p:nvSpPr>
          <p:cNvPr id="3" name="Content Placeholder 2">
            <a:extLst>
              <a:ext uri="{FF2B5EF4-FFF2-40B4-BE49-F238E27FC236}">
                <a16:creationId xmlns:a16="http://schemas.microsoft.com/office/drawing/2014/main" id="{C4D52309-C653-0681-56D5-CA5A878756B6}"/>
              </a:ext>
            </a:extLst>
          </p:cNvPr>
          <p:cNvSpPr>
            <a:spLocks noGrp="1"/>
          </p:cNvSpPr>
          <p:nvPr>
            <p:ph sz="half" idx="1"/>
          </p:nvPr>
        </p:nvSpPr>
        <p:spPr>
          <a:xfrm>
            <a:off x="457201" y="914188"/>
            <a:ext cx="3671740" cy="3440996"/>
          </a:xfrm>
        </p:spPr>
        <p:txBody>
          <a:bodyPr>
            <a:normAutofit fontScale="85000" lnSpcReduction="10000"/>
          </a:bodyPr>
          <a:lstStyle/>
          <a:p>
            <a:pPr algn="just"/>
            <a:r>
              <a:rPr lang="en-US" sz="2000" dirty="0"/>
              <a:t>Combines multiple decision trees for better accuracy and reduced overfitting (Figure.19).</a:t>
            </a:r>
          </a:p>
          <a:p>
            <a:pPr marL="0" indent="0" algn="just">
              <a:buNone/>
            </a:pPr>
            <a:endParaRPr lang="en-US" sz="2000" dirty="0"/>
          </a:p>
          <a:p>
            <a:pPr algn="just"/>
            <a:r>
              <a:rPr lang="en-US" sz="2000" dirty="0"/>
              <a:t>Uses random subsets of data and features to train each tree.</a:t>
            </a:r>
          </a:p>
          <a:p>
            <a:pPr marL="0" indent="0" algn="just">
              <a:buNone/>
            </a:pPr>
            <a:endParaRPr lang="en-US" sz="2000" dirty="0"/>
          </a:p>
          <a:p>
            <a:pPr algn="just"/>
            <a:r>
              <a:rPr lang="en-US" sz="2000" dirty="0"/>
              <a:t>Final predictions are based on majority voting or averaging.</a:t>
            </a:r>
          </a:p>
          <a:p>
            <a:pPr marL="0" indent="0" algn="just">
              <a:buNone/>
            </a:pPr>
            <a:endParaRPr lang="en-US" sz="2000" dirty="0"/>
          </a:p>
          <a:p>
            <a:pPr algn="just"/>
            <a:r>
              <a:rPr lang="en-US" sz="2000" dirty="0"/>
              <a:t>Performs well on large datasets and reduces the impact of overfitting.</a:t>
            </a:r>
            <a:endParaRPr lang="en-IN" sz="2000" dirty="0"/>
          </a:p>
        </p:txBody>
      </p:sp>
      <p:sp>
        <p:nvSpPr>
          <p:cNvPr id="4" name="Footer Placeholder 3">
            <a:extLst>
              <a:ext uri="{FF2B5EF4-FFF2-40B4-BE49-F238E27FC236}">
                <a16:creationId xmlns:a16="http://schemas.microsoft.com/office/drawing/2014/main" id="{97C2E7C2-B096-9D9F-8B98-22AA16AAC1DF}"/>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5A871BC7-DAE6-0382-C34E-E5471F6CC869}"/>
              </a:ext>
            </a:extLst>
          </p:cNvPr>
          <p:cNvSpPr>
            <a:spLocks noGrp="1"/>
          </p:cNvSpPr>
          <p:nvPr>
            <p:ph type="sldNum" sz="quarter" idx="12"/>
          </p:nvPr>
        </p:nvSpPr>
        <p:spPr/>
        <p:txBody>
          <a:bodyPr/>
          <a:lstStyle/>
          <a:p>
            <a:fld id="{2BB9ACDB-B634-2347-95A4-245F21F5473B}" type="slidenum">
              <a:rPr lang="en-US" smtClean="0"/>
              <a:t>27</a:t>
            </a:fld>
            <a:endParaRPr lang="en-US"/>
          </a:p>
        </p:txBody>
      </p:sp>
      <p:sp>
        <p:nvSpPr>
          <p:cNvPr id="6" name="TextBox 5">
            <a:extLst>
              <a:ext uri="{FF2B5EF4-FFF2-40B4-BE49-F238E27FC236}">
                <a16:creationId xmlns:a16="http://schemas.microsoft.com/office/drawing/2014/main" id="{C3B08E1C-3546-3207-E497-9389A355A713}"/>
              </a:ext>
            </a:extLst>
          </p:cNvPr>
          <p:cNvSpPr txBox="1"/>
          <p:nvPr/>
        </p:nvSpPr>
        <p:spPr>
          <a:xfrm>
            <a:off x="5015061" y="3519392"/>
            <a:ext cx="3429000" cy="646331"/>
          </a:xfrm>
          <a:prstGeom prst="rect">
            <a:avLst/>
          </a:prstGeom>
          <a:noFill/>
        </p:spPr>
        <p:txBody>
          <a:bodyPr wrap="square" rtlCol="0">
            <a:spAutoFit/>
          </a:bodyPr>
          <a:lstStyle/>
          <a:p>
            <a:pPr algn="ctr"/>
            <a:r>
              <a:rPr lang="en-US" sz="1200" b="1" i="1" dirty="0"/>
              <a:t>Figure.19 Random Forest Architecture(Anas </a:t>
            </a:r>
            <a:r>
              <a:rPr lang="en-US" sz="1200" b="1" i="1" dirty="0" err="1"/>
              <a:t>Brital</a:t>
            </a:r>
            <a:r>
              <a:rPr lang="en-US" sz="1200" b="1" i="1" dirty="0"/>
              <a:t> | Random Forest algorithm explained . n.d.)   </a:t>
            </a:r>
            <a:endParaRPr lang="en-IN" sz="1200" b="1" i="1" dirty="0"/>
          </a:p>
        </p:txBody>
      </p:sp>
      <p:pic>
        <p:nvPicPr>
          <p:cNvPr id="7" name="Picture 6" descr="Introduction to Random Forest Machine Learning – Eat.Sleep.Code.Ski">
            <a:extLst>
              <a:ext uri="{FF2B5EF4-FFF2-40B4-BE49-F238E27FC236}">
                <a16:creationId xmlns:a16="http://schemas.microsoft.com/office/drawing/2014/main" id="{3B9303E7-745E-1456-4019-D4C14FC080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0311" y="411403"/>
            <a:ext cx="4286250" cy="2901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81127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5ABE-C2F0-C0E0-A6FC-DE7193CEFEC9}"/>
              </a:ext>
            </a:extLst>
          </p:cNvPr>
          <p:cNvSpPr>
            <a:spLocks noGrp="1"/>
          </p:cNvSpPr>
          <p:nvPr>
            <p:ph type="title"/>
          </p:nvPr>
        </p:nvSpPr>
        <p:spPr/>
        <p:txBody>
          <a:bodyPr>
            <a:normAutofit fontScale="90000"/>
          </a:bodyPr>
          <a:lstStyle/>
          <a:p>
            <a:r>
              <a:rPr lang="en-IN" dirty="0"/>
              <a:t>Model Evaluation – Random Forest</a:t>
            </a:r>
          </a:p>
        </p:txBody>
      </p:sp>
      <p:sp>
        <p:nvSpPr>
          <p:cNvPr id="4" name="Footer Placeholder 3">
            <a:extLst>
              <a:ext uri="{FF2B5EF4-FFF2-40B4-BE49-F238E27FC236}">
                <a16:creationId xmlns:a16="http://schemas.microsoft.com/office/drawing/2014/main" id="{00C40009-26FC-5F38-7637-FEB3E4E568B5}"/>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6C26E588-CF4B-BF17-F747-329AE622C6BB}"/>
              </a:ext>
            </a:extLst>
          </p:cNvPr>
          <p:cNvSpPr>
            <a:spLocks noGrp="1"/>
          </p:cNvSpPr>
          <p:nvPr>
            <p:ph type="sldNum" sz="quarter" idx="12"/>
          </p:nvPr>
        </p:nvSpPr>
        <p:spPr/>
        <p:txBody>
          <a:bodyPr/>
          <a:lstStyle/>
          <a:p>
            <a:fld id="{2BB9ACDB-B634-2347-95A4-245F21F5473B}" type="slidenum">
              <a:rPr lang="en-US" smtClean="0"/>
              <a:t>28</a:t>
            </a:fld>
            <a:endParaRPr lang="en-US"/>
          </a:p>
        </p:txBody>
      </p:sp>
      <p:graphicFrame>
        <p:nvGraphicFramePr>
          <p:cNvPr id="6" name="Table 5">
            <a:extLst>
              <a:ext uri="{FF2B5EF4-FFF2-40B4-BE49-F238E27FC236}">
                <a16:creationId xmlns:a16="http://schemas.microsoft.com/office/drawing/2014/main" id="{6EDB8318-0686-F250-BF4C-5C82377CDF58}"/>
              </a:ext>
            </a:extLst>
          </p:cNvPr>
          <p:cNvGraphicFramePr>
            <a:graphicFrameLocks noGrp="1"/>
          </p:cNvGraphicFramePr>
          <p:nvPr>
            <p:extLst>
              <p:ext uri="{D42A27DB-BD31-4B8C-83A1-F6EECF244321}">
                <p14:modId xmlns:p14="http://schemas.microsoft.com/office/powerpoint/2010/main" val="3207473429"/>
              </p:ext>
            </p:extLst>
          </p:nvPr>
        </p:nvGraphicFramePr>
        <p:xfrm>
          <a:off x="365464" y="746667"/>
          <a:ext cx="4896500" cy="3692826"/>
        </p:xfrm>
        <a:graphic>
          <a:graphicData uri="http://schemas.openxmlformats.org/drawingml/2006/table">
            <a:tbl>
              <a:tblPr firstRow="1" firstCol="1" bandRow="1">
                <a:tableStyleId>{5C22544A-7EE6-4342-B048-85BDC9FD1C3A}</a:tableStyleId>
              </a:tblPr>
              <a:tblGrid>
                <a:gridCol w="1224125">
                  <a:extLst>
                    <a:ext uri="{9D8B030D-6E8A-4147-A177-3AD203B41FA5}">
                      <a16:colId xmlns:a16="http://schemas.microsoft.com/office/drawing/2014/main" val="1759384896"/>
                    </a:ext>
                  </a:extLst>
                </a:gridCol>
                <a:gridCol w="1224125">
                  <a:extLst>
                    <a:ext uri="{9D8B030D-6E8A-4147-A177-3AD203B41FA5}">
                      <a16:colId xmlns:a16="http://schemas.microsoft.com/office/drawing/2014/main" val="3478939085"/>
                    </a:ext>
                  </a:extLst>
                </a:gridCol>
                <a:gridCol w="1224125">
                  <a:extLst>
                    <a:ext uri="{9D8B030D-6E8A-4147-A177-3AD203B41FA5}">
                      <a16:colId xmlns:a16="http://schemas.microsoft.com/office/drawing/2014/main" val="1850201118"/>
                    </a:ext>
                  </a:extLst>
                </a:gridCol>
                <a:gridCol w="1224125">
                  <a:extLst>
                    <a:ext uri="{9D8B030D-6E8A-4147-A177-3AD203B41FA5}">
                      <a16:colId xmlns:a16="http://schemas.microsoft.com/office/drawing/2014/main" val="1076123996"/>
                    </a:ext>
                  </a:extLst>
                </a:gridCol>
              </a:tblGrid>
              <a:tr h="148048">
                <a:tc>
                  <a:txBody>
                    <a:bodyPr/>
                    <a:lstStyle/>
                    <a:p>
                      <a:pPr algn="ctr"/>
                      <a:r>
                        <a:rPr lang="en-IN" sz="900" kern="0">
                          <a:effectLst/>
                        </a:rPr>
                        <a:t>Class Name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Precision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Recall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F1-score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773143465"/>
                  </a:ext>
                </a:extLst>
              </a:tr>
              <a:tr h="148048">
                <a:tc>
                  <a:txBody>
                    <a:bodyPr/>
                    <a:lstStyle/>
                    <a:p>
                      <a:pPr algn="just"/>
                      <a:r>
                        <a:rPr lang="en-IN" sz="900" kern="0">
                          <a:effectLst/>
                        </a:rPr>
                        <a:t>DOMAIN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907518030"/>
                  </a:ext>
                </a:extLst>
              </a:tr>
              <a:tr h="148048">
                <a:tc>
                  <a:txBody>
                    <a:bodyPr/>
                    <a:lstStyle/>
                    <a:p>
                      <a:pPr algn="just"/>
                      <a:r>
                        <a:rPr lang="en-IN" sz="900" kern="0">
                          <a:effectLst/>
                        </a:rPr>
                        <a:t>EMAIL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672898635"/>
                  </a:ext>
                </a:extLst>
              </a:tr>
              <a:tr h="148048">
                <a:tc>
                  <a:txBody>
                    <a:bodyPr/>
                    <a:lstStyle/>
                    <a:p>
                      <a:pPr algn="just"/>
                      <a:r>
                        <a:rPr lang="en-IN" sz="900" kern="0">
                          <a:effectLst/>
                        </a:rPr>
                        <a:t>FILEPATH</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552343482"/>
                  </a:ext>
                </a:extLst>
              </a:tr>
              <a:tr h="148048">
                <a:tc>
                  <a:txBody>
                    <a:bodyPr/>
                    <a:lstStyle/>
                    <a:p>
                      <a:pPr algn="just"/>
                      <a:r>
                        <a:rPr lang="en-IN" sz="900" kern="0">
                          <a:effectLst/>
                        </a:rPr>
                        <a:t>IPV4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944072876"/>
                  </a:ext>
                </a:extLst>
              </a:tr>
              <a:tr h="148048">
                <a:tc>
                  <a:txBody>
                    <a:bodyPr/>
                    <a:lstStyle/>
                    <a:p>
                      <a:pPr algn="just"/>
                      <a:r>
                        <a:rPr lang="en-IN" sz="900" kern="0">
                          <a:effectLst/>
                        </a:rPr>
                        <a:t>Infrastucture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886325849"/>
                  </a:ext>
                </a:extLst>
              </a:tr>
              <a:tr h="148048">
                <a:tc>
                  <a:txBody>
                    <a:bodyPr/>
                    <a:lstStyle/>
                    <a:p>
                      <a:pPr algn="just"/>
                      <a:r>
                        <a:rPr lang="en-IN" sz="900" kern="0">
                          <a:effectLst/>
                        </a:rPr>
                        <a:t>MD5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0.5</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197240756"/>
                  </a:ext>
                </a:extLst>
              </a:tr>
              <a:tr h="287176">
                <a:tc>
                  <a:txBody>
                    <a:bodyPr/>
                    <a:lstStyle/>
                    <a:p>
                      <a:pPr algn="just"/>
                      <a:r>
                        <a:rPr lang="en-IN" sz="900" kern="0">
                          <a:effectLst/>
                        </a:rPr>
                        <a:t>REGISTRYKEY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962064213"/>
                  </a:ext>
                </a:extLst>
              </a:tr>
              <a:tr h="148048">
                <a:tc>
                  <a:txBody>
                    <a:bodyPr/>
                    <a:lstStyle/>
                    <a:p>
                      <a:pPr algn="just"/>
                      <a:r>
                        <a:rPr lang="en-IN" sz="900" kern="0">
                          <a:effectLst/>
                        </a:rPr>
                        <a:t>SHA1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131294342"/>
                  </a:ext>
                </a:extLst>
              </a:tr>
              <a:tr h="148048">
                <a:tc>
                  <a:txBody>
                    <a:bodyPr/>
                    <a:lstStyle/>
                    <a:p>
                      <a:pPr algn="just"/>
                      <a:r>
                        <a:rPr lang="en-IN" sz="900" kern="0">
                          <a:effectLst/>
                        </a:rPr>
                        <a:t>SHA2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875504179"/>
                  </a:ext>
                </a:extLst>
              </a:tr>
              <a:tr h="148048">
                <a:tc>
                  <a:txBody>
                    <a:bodyPr/>
                    <a:lstStyle/>
                    <a:p>
                      <a:pPr algn="just"/>
                      <a:r>
                        <a:rPr lang="en-IN" sz="900" kern="0">
                          <a:effectLst/>
                        </a:rPr>
                        <a:t>SOFTWARE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914729196"/>
                  </a:ext>
                </a:extLst>
              </a:tr>
              <a:tr h="148048">
                <a:tc>
                  <a:txBody>
                    <a:bodyPr/>
                    <a:lstStyle/>
                    <a:p>
                      <a:pPr algn="just"/>
                      <a:r>
                        <a:rPr lang="en-IN" sz="900" kern="0">
                          <a:effectLst/>
                        </a:rPr>
                        <a:t>TIME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48142907"/>
                  </a:ext>
                </a:extLst>
              </a:tr>
              <a:tr h="148048">
                <a:tc>
                  <a:txBody>
                    <a:bodyPr/>
                    <a:lstStyle/>
                    <a:p>
                      <a:pPr algn="just"/>
                      <a:r>
                        <a:rPr lang="en-IN" sz="900" kern="0">
                          <a:effectLst/>
                        </a:rPr>
                        <a:t>URL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819813074"/>
                  </a:ext>
                </a:extLst>
              </a:tr>
              <a:tr h="148048">
                <a:tc>
                  <a:txBody>
                    <a:bodyPr/>
                    <a:lstStyle/>
                    <a:p>
                      <a:pPr algn="just"/>
                      <a:r>
                        <a:rPr lang="en-IN" sz="900" kern="0">
                          <a:effectLst/>
                        </a:rPr>
                        <a:t>attack-pattern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88159077"/>
                  </a:ext>
                </a:extLst>
              </a:tr>
              <a:tr h="148048">
                <a:tc>
                  <a:txBody>
                    <a:bodyPr/>
                    <a:lstStyle/>
                    <a:p>
                      <a:pPr algn="just"/>
                      <a:r>
                        <a:rPr lang="en-IN" sz="900" kern="0">
                          <a:effectLst/>
                        </a:rPr>
                        <a:t>campaign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647763646"/>
                  </a:ext>
                </a:extLst>
              </a:tr>
              <a:tr h="148048">
                <a:tc>
                  <a:txBody>
                    <a:bodyPr/>
                    <a:lstStyle/>
                    <a:p>
                      <a:pPr algn="just"/>
                      <a:r>
                        <a:rPr lang="en-IN" sz="900" kern="0">
                          <a:effectLst/>
                        </a:rPr>
                        <a:t>identity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915645554"/>
                  </a:ext>
                </a:extLst>
              </a:tr>
              <a:tr h="148048">
                <a:tc>
                  <a:txBody>
                    <a:bodyPr/>
                    <a:lstStyle/>
                    <a:p>
                      <a:pPr algn="just"/>
                      <a:r>
                        <a:rPr lang="en-IN" sz="900" kern="0">
                          <a:effectLst/>
                        </a:rPr>
                        <a:t>location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232182771"/>
                  </a:ext>
                </a:extLst>
              </a:tr>
              <a:tr h="148048">
                <a:tc>
                  <a:txBody>
                    <a:bodyPr/>
                    <a:lstStyle/>
                    <a:p>
                      <a:pPr algn="just"/>
                      <a:r>
                        <a:rPr lang="en-IN" sz="900" kern="0">
                          <a:effectLst/>
                        </a:rPr>
                        <a:t>malware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496864789"/>
                  </a:ext>
                </a:extLst>
              </a:tr>
              <a:tr h="148048">
                <a:tc>
                  <a:txBody>
                    <a:bodyPr/>
                    <a:lstStyle/>
                    <a:p>
                      <a:pPr algn="just"/>
                      <a:r>
                        <a:rPr lang="en-IN" sz="900" kern="0">
                          <a:effectLst/>
                        </a:rPr>
                        <a:t>threat-actor</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996332841"/>
                  </a:ext>
                </a:extLst>
              </a:tr>
              <a:tr h="148048">
                <a:tc>
                  <a:txBody>
                    <a:bodyPr/>
                    <a:lstStyle/>
                    <a:p>
                      <a:pPr algn="just"/>
                      <a:r>
                        <a:rPr lang="en-IN" sz="900" kern="0">
                          <a:effectLst/>
                        </a:rPr>
                        <a:t>tools</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346152197"/>
                  </a:ext>
                </a:extLst>
              </a:tr>
              <a:tr h="148048">
                <a:tc>
                  <a:txBody>
                    <a:bodyPr/>
                    <a:lstStyle/>
                    <a:p>
                      <a:pPr algn="just"/>
                      <a:r>
                        <a:rPr lang="en-IN" sz="900" kern="0">
                          <a:effectLst/>
                        </a:rPr>
                        <a:t>vulnerability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674260108"/>
                  </a:ext>
                </a:extLst>
              </a:tr>
              <a:tr h="148048">
                <a:tc>
                  <a:txBody>
                    <a:bodyPr/>
                    <a:lstStyle/>
                    <a:p>
                      <a:pPr algn="just"/>
                      <a:r>
                        <a:rPr lang="en-IN" sz="900" kern="0">
                          <a:effectLst/>
                        </a:rPr>
                        <a:t>accuracy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486124948"/>
                  </a:ext>
                </a:extLst>
              </a:tr>
              <a:tr h="148594">
                <a:tc>
                  <a:txBody>
                    <a:bodyPr/>
                    <a:lstStyle/>
                    <a:p>
                      <a:pPr algn="just"/>
                      <a:r>
                        <a:rPr lang="en-IN" sz="900" kern="0">
                          <a:effectLst/>
                        </a:rPr>
                        <a:t>macro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118385847"/>
                  </a:ext>
                </a:extLst>
              </a:tr>
              <a:tr h="148048">
                <a:tc>
                  <a:txBody>
                    <a:bodyPr/>
                    <a:lstStyle/>
                    <a:p>
                      <a:pPr algn="just"/>
                      <a:r>
                        <a:rPr lang="en-IN" sz="900" kern="0">
                          <a:effectLst/>
                        </a:rPr>
                        <a:t>weighted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0.9</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830812587"/>
                  </a:ext>
                </a:extLst>
              </a:tr>
            </a:tbl>
          </a:graphicData>
        </a:graphic>
      </p:graphicFrame>
      <p:sp>
        <p:nvSpPr>
          <p:cNvPr id="7" name="TextBox 6">
            <a:extLst>
              <a:ext uri="{FF2B5EF4-FFF2-40B4-BE49-F238E27FC236}">
                <a16:creationId xmlns:a16="http://schemas.microsoft.com/office/drawing/2014/main" id="{D96B0267-B259-9158-DAC8-A9BFDD10AE01}"/>
              </a:ext>
            </a:extLst>
          </p:cNvPr>
          <p:cNvSpPr txBox="1"/>
          <p:nvPr/>
        </p:nvSpPr>
        <p:spPr>
          <a:xfrm>
            <a:off x="5356958" y="746667"/>
            <a:ext cx="3329842" cy="2677656"/>
          </a:xfrm>
          <a:prstGeom prst="rect">
            <a:avLst/>
          </a:prstGeom>
          <a:noFill/>
        </p:spPr>
        <p:txBody>
          <a:bodyPr wrap="square">
            <a:spAutoFit/>
          </a:bodyPr>
          <a:lstStyle/>
          <a:p>
            <a:pPr marL="285750" indent="-285750" algn="just">
              <a:buFont typeface="Arial" panose="020B0604020202020204" pitchFamily="34" charset="0"/>
              <a:buChar char="•"/>
            </a:pPr>
            <a:r>
              <a:rPr lang="en-US" sz="1400" dirty="0"/>
              <a:t>The table displays the evaluation metrics (Precision, Recall, F1-score) for a Random Forest model applied to a multi-class classification problem. </a:t>
            </a:r>
          </a:p>
          <a:p>
            <a:pPr marL="285750" indent="-285750" algn="just">
              <a:buFont typeface="Arial" panose="020B0604020202020204" pitchFamily="34" charset="0"/>
              <a:buChar char="•"/>
            </a:pPr>
            <a:r>
              <a:rPr lang="en-US" sz="1400" dirty="0"/>
              <a:t>The model achieves an overall accuracy of 0.90, with macro-average F1-score of 0.88 and weighted-average F1-score of 0.90, indicating strong performance across most classes.</a:t>
            </a:r>
          </a:p>
          <a:p>
            <a:pPr marL="285750" indent="-285750" algn="just">
              <a:buFont typeface="Arial" panose="020B0604020202020204" pitchFamily="34" charset="0"/>
              <a:buChar char="•"/>
            </a:pPr>
            <a:endParaRPr lang="en-IN" sz="1400" dirty="0"/>
          </a:p>
        </p:txBody>
      </p:sp>
    </p:spTree>
    <p:extLst>
      <p:ext uri="{BB962C8B-B14F-4D97-AF65-F5344CB8AC3E}">
        <p14:creationId xmlns:p14="http://schemas.microsoft.com/office/powerpoint/2010/main" val="2860909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8263-E0CB-D1B1-32E7-EEF67D8203C1}"/>
              </a:ext>
            </a:extLst>
          </p:cNvPr>
          <p:cNvSpPr>
            <a:spLocks noGrp="1"/>
          </p:cNvSpPr>
          <p:nvPr>
            <p:ph type="title"/>
          </p:nvPr>
        </p:nvSpPr>
        <p:spPr>
          <a:xfrm>
            <a:off x="447675" y="93442"/>
            <a:ext cx="8229600" cy="857250"/>
          </a:xfrm>
        </p:spPr>
        <p:txBody>
          <a:bodyPr anchor="ctr">
            <a:normAutofit/>
          </a:bodyPr>
          <a:lstStyle/>
          <a:p>
            <a:r>
              <a:rPr lang="en-US" dirty="0"/>
              <a:t>SVM</a:t>
            </a:r>
            <a:endParaRPr lang="en-IN" dirty="0"/>
          </a:p>
        </p:txBody>
      </p:sp>
      <p:sp>
        <p:nvSpPr>
          <p:cNvPr id="3" name="Content Placeholder 2">
            <a:extLst>
              <a:ext uri="{FF2B5EF4-FFF2-40B4-BE49-F238E27FC236}">
                <a16:creationId xmlns:a16="http://schemas.microsoft.com/office/drawing/2014/main" id="{DEAB1F6B-3F4F-A9D4-3FF8-1BE1FCE17BF0}"/>
              </a:ext>
            </a:extLst>
          </p:cNvPr>
          <p:cNvSpPr>
            <a:spLocks noGrp="1"/>
          </p:cNvSpPr>
          <p:nvPr>
            <p:ph sz="half" idx="4294967295"/>
          </p:nvPr>
        </p:nvSpPr>
        <p:spPr>
          <a:xfrm>
            <a:off x="457200" y="1020319"/>
            <a:ext cx="3924300" cy="3264408"/>
          </a:xfrm>
        </p:spPr>
        <p:txBody>
          <a:bodyPr anchor="t">
            <a:normAutofit/>
          </a:bodyPr>
          <a:lstStyle/>
          <a:p>
            <a:pPr marL="0" algn="just">
              <a:lnSpc>
                <a:spcPct val="90000"/>
              </a:lnSpc>
            </a:pPr>
            <a:r>
              <a:rPr lang="en-US" sz="1800" kern="1200" dirty="0"/>
              <a:t>SVM separates data into classes using a hyperplane with maximum margin(Figure.20).</a:t>
            </a:r>
          </a:p>
          <a:p>
            <a:pPr marL="0" algn="just">
              <a:lnSpc>
                <a:spcPct val="90000"/>
              </a:lnSpc>
            </a:pPr>
            <a:r>
              <a:rPr lang="en-US" sz="1800" kern="1200" dirty="0"/>
              <a:t>It is effective for both linear and non-linear classification tasks.</a:t>
            </a:r>
          </a:p>
          <a:p>
            <a:pPr marL="0" algn="just">
              <a:lnSpc>
                <a:spcPct val="90000"/>
              </a:lnSpc>
            </a:pPr>
            <a:r>
              <a:rPr lang="en-US" sz="1800" kern="1200" dirty="0"/>
              <a:t>Kernel functions enable SVM to handle complex data transformations.</a:t>
            </a:r>
          </a:p>
          <a:p>
            <a:pPr marL="0" algn="just">
              <a:lnSpc>
                <a:spcPct val="90000"/>
              </a:lnSpc>
            </a:pPr>
            <a:r>
              <a:rPr lang="en-US" sz="1800" kern="1200" dirty="0"/>
              <a:t>SVM works well with high-dimensional data and smaller datasets.</a:t>
            </a:r>
          </a:p>
        </p:txBody>
      </p:sp>
      <p:sp>
        <p:nvSpPr>
          <p:cNvPr id="4" name="Footer Placeholder 3">
            <a:extLst>
              <a:ext uri="{FF2B5EF4-FFF2-40B4-BE49-F238E27FC236}">
                <a16:creationId xmlns:a16="http://schemas.microsoft.com/office/drawing/2014/main" id="{5ED3248D-D7D3-FF28-754B-2A6C073BAE01}"/>
              </a:ext>
            </a:extLst>
          </p:cNvPr>
          <p:cNvSpPr>
            <a:spLocks noGrp="1"/>
          </p:cNvSpPr>
          <p:nvPr>
            <p:ph type="ftr" sz="quarter" idx="4294967295"/>
          </p:nvPr>
        </p:nvSpPr>
        <p:spPr>
          <a:xfrm>
            <a:off x="1663700" y="4767263"/>
            <a:ext cx="5797550" cy="273844"/>
          </a:xfrm>
        </p:spPr>
        <p:txBody>
          <a:bodyPr/>
          <a:lstStyle/>
          <a:p>
            <a:pPr>
              <a:spcAft>
                <a:spcPts val="600"/>
              </a:spcAft>
            </a:pPr>
            <a:r>
              <a:rPr lang="en-US"/>
              <a:t>Group 1, AI-Powered Threat Detection for Networks</a:t>
            </a:r>
          </a:p>
        </p:txBody>
      </p:sp>
      <p:sp>
        <p:nvSpPr>
          <p:cNvPr id="5" name="Slide Number Placeholder 4" hidden="1">
            <a:extLst>
              <a:ext uri="{FF2B5EF4-FFF2-40B4-BE49-F238E27FC236}">
                <a16:creationId xmlns:a16="http://schemas.microsoft.com/office/drawing/2014/main" id="{54D03314-65F4-8D0B-AEF7-0707D0BC6149}"/>
              </a:ext>
            </a:extLst>
          </p:cNvPr>
          <p:cNvSpPr>
            <a:spLocks noGrp="1"/>
          </p:cNvSpPr>
          <p:nvPr>
            <p:ph type="sldNum" sz="quarter" idx="4294967295"/>
          </p:nvPr>
        </p:nvSpPr>
        <p:spPr>
          <a:xfrm>
            <a:off x="6927850" y="4767263"/>
            <a:ext cx="2133600" cy="273844"/>
          </a:xfrm>
        </p:spPr>
        <p:txBody>
          <a:bodyPr/>
          <a:lstStyle/>
          <a:p>
            <a:pPr>
              <a:spcAft>
                <a:spcPts val="600"/>
              </a:spcAft>
            </a:pPr>
            <a:fld id="{2BB9ACDB-B634-2347-95A4-245F21F5473B}" type="slidenum">
              <a:rPr lang="en-US" smtClean="0"/>
              <a:pPr>
                <a:spcAft>
                  <a:spcPts val="600"/>
                </a:spcAft>
              </a:pPr>
              <a:t>29</a:t>
            </a:fld>
            <a:endParaRPr lang="en-US"/>
          </a:p>
        </p:txBody>
      </p:sp>
      <p:sp>
        <p:nvSpPr>
          <p:cNvPr id="6" name="TextBox 5">
            <a:extLst>
              <a:ext uri="{FF2B5EF4-FFF2-40B4-BE49-F238E27FC236}">
                <a16:creationId xmlns:a16="http://schemas.microsoft.com/office/drawing/2014/main" id="{AEE7BC88-B9FC-915C-FE0B-FF76C307596A}"/>
              </a:ext>
            </a:extLst>
          </p:cNvPr>
          <p:cNvSpPr txBox="1"/>
          <p:nvPr/>
        </p:nvSpPr>
        <p:spPr>
          <a:xfrm>
            <a:off x="5569440" y="3965061"/>
            <a:ext cx="2915138" cy="276999"/>
          </a:xfrm>
          <a:prstGeom prst="rect">
            <a:avLst/>
          </a:prstGeom>
          <a:noFill/>
        </p:spPr>
        <p:txBody>
          <a:bodyPr wrap="square" rtlCol="0">
            <a:spAutoFit/>
          </a:bodyPr>
          <a:lstStyle/>
          <a:p>
            <a:r>
              <a:rPr lang="en-US" sz="1200" b="1" i="1" dirty="0"/>
              <a:t>Figure.20 SVM Prediction(Alam 2024)</a:t>
            </a:r>
            <a:endParaRPr lang="en-IN" sz="1200" b="1" i="1" dirty="0"/>
          </a:p>
        </p:txBody>
      </p:sp>
      <p:pic>
        <p:nvPicPr>
          <p:cNvPr id="7" name="Picture 6" descr="A diagram of different classes&#10;&#10;AI-generated content may be incorrect.">
            <a:extLst>
              <a:ext uri="{FF2B5EF4-FFF2-40B4-BE49-F238E27FC236}">
                <a16:creationId xmlns:a16="http://schemas.microsoft.com/office/drawing/2014/main" id="{88DB9DE7-ACF7-91B6-1D04-E62DB07F5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371847"/>
            <a:ext cx="3919433" cy="2172059"/>
          </a:xfrm>
          <a:prstGeom prst="rect">
            <a:avLst/>
          </a:prstGeom>
          <a:noFill/>
          <a:ln>
            <a:noFill/>
          </a:ln>
        </p:spPr>
      </p:pic>
    </p:spTree>
    <p:extLst>
      <p:ext uri="{BB962C8B-B14F-4D97-AF65-F5344CB8AC3E}">
        <p14:creationId xmlns:p14="http://schemas.microsoft.com/office/powerpoint/2010/main" val="227901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EE5D-CD81-18D1-CA19-999BCBE18E08}"/>
              </a:ext>
            </a:extLst>
          </p:cNvPr>
          <p:cNvSpPr>
            <a:spLocks noGrp="1"/>
          </p:cNvSpPr>
          <p:nvPr>
            <p:ph type="title"/>
          </p:nvPr>
        </p:nvSpPr>
        <p:spPr/>
        <p:txBody>
          <a:bodyPr>
            <a:normAutofit fontScale="90000"/>
          </a:bodyPr>
          <a:lstStyle/>
          <a:p>
            <a:r>
              <a:rPr lang="en-US" dirty="0"/>
              <a:t>Introduction</a:t>
            </a:r>
            <a:endParaRPr lang="en-IN" dirty="0"/>
          </a:p>
        </p:txBody>
      </p:sp>
      <p:sp>
        <p:nvSpPr>
          <p:cNvPr id="3" name="Content Placeholder 2">
            <a:extLst>
              <a:ext uri="{FF2B5EF4-FFF2-40B4-BE49-F238E27FC236}">
                <a16:creationId xmlns:a16="http://schemas.microsoft.com/office/drawing/2014/main" id="{CB599A9D-63E7-7DA2-7F48-4CBAE237847A}"/>
              </a:ext>
            </a:extLst>
          </p:cNvPr>
          <p:cNvSpPr>
            <a:spLocks noGrp="1"/>
          </p:cNvSpPr>
          <p:nvPr>
            <p:ph sz="half" idx="1"/>
          </p:nvPr>
        </p:nvSpPr>
        <p:spPr/>
        <p:txBody>
          <a:bodyPr>
            <a:normAutofit fontScale="85000" lnSpcReduction="10000"/>
          </a:bodyPr>
          <a:lstStyle/>
          <a:p>
            <a:pPr marL="0" indent="0">
              <a:buNone/>
            </a:pPr>
            <a:r>
              <a:rPr lang="en-US" b="1" dirty="0"/>
              <a:t>AI-Powered Threat Detection</a:t>
            </a:r>
          </a:p>
          <a:p>
            <a:pPr algn="just"/>
            <a:r>
              <a:rPr lang="en-US" dirty="0"/>
              <a:t>An advanced system leveraging machine learning models to identify, classify, and mitigate cyber threats in real time.</a:t>
            </a:r>
          </a:p>
          <a:p>
            <a:pPr algn="just"/>
            <a:r>
              <a:rPr lang="en-US" dirty="0"/>
              <a:t>Detects vulnerabilities using natural language processing and network analysis, offering actionable insights for enhanced security.</a:t>
            </a:r>
          </a:p>
          <a:p>
            <a:pPr algn="just"/>
            <a:r>
              <a:rPr lang="en-US" dirty="0"/>
              <a:t>Combines AI models with a user-friendly web application for seamless threat detection and response.</a:t>
            </a:r>
          </a:p>
          <a:p>
            <a:pPr marL="0" indent="0" algn="just">
              <a:buNone/>
            </a:pPr>
            <a:endParaRPr lang="en-US" dirty="0"/>
          </a:p>
          <a:p>
            <a:pPr marL="0" indent="0">
              <a:buNone/>
            </a:pPr>
            <a:endParaRPr lang="en-US" dirty="0"/>
          </a:p>
          <a:p>
            <a:endParaRPr lang="en-IN" dirty="0"/>
          </a:p>
        </p:txBody>
      </p:sp>
      <p:sp>
        <p:nvSpPr>
          <p:cNvPr id="4" name="Footer Placeholder 3">
            <a:extLst>
              <a:ext uri="{FF2B5EF4-FFF2-40B4-BE49-F238E27FC236}">
                <a16:creationId xmlns:a16="http://schemas.microsoft.com/office/drawing/2014/main" id="{2BBE7FAF-8D58-2B59-576E-571B11CE0CEE}"/>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EE0A8CDA-3C07-36B6-B1D0-B1CAFED97BC7}"/>
              </a:ext>
            </a:extLst>
          </p:cNvPr>
          <p:cNvSpPr>
            <a:spLocks noGrp="1"/>
          </p:cNvSpPr>
          <p:nvPr>
            <p:ph type="sldNum" sz="quarter" idx="12"/>
          </p:nvPr>
        </p:nvSpPr>
        <p:spPr/>
        <p:txBody>
          <a:bodyPr/>
          <a:lstStyle/>
          <a:p>
            <a:fld id="{2BB9ACDB-B634-2347-95A4-245F21F5473B}" type="slidenum">
              <a:rPr lang="en-US" smtClean="0"/>
              <a:t>3</a:t>
            </a:fld>
            <a:endParaRPr lang="en-US"/>
          </a:p>
        </p:txBody>
      </p:sp>
    </p:spTree>
    <p:extLst>
      <p:ext uri="{BB962C8B-B14F-4D97-AF65-F5344CB8AC3E}">
        <p14:creationId xmlns:p14="http://schemas.microsoft.com/office/powerpoint/2010/main" val="4203390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479D-86DE-A98C-D9F0-7E425E722FE3}"/>
              </a:ext>
            </a:extLst>
          </p:cNvPr>
          <p:cNvSpPr>
            <a:spLocks noGrp="1"/>
          </p:cNvSpPr>
          <p:nvPr>
            <p:ph type="title"/>
          </p:nvPr>
        </p:nvSpPr>
        <p:spPr/>
        <p:txBody>
          <a:bodyPr>
            <a:normAutofit fontScale="90000"/>
          </a:bodyPr>
          <a:lstStyle/>
          <a:p>
            <a:r>
              <a:rPr lang="en-IN" dirty="0"/>
              <a:t>Model Evaluation – SVM</a:t>
            </a:r>
          </a:p>
        </p:txBody>
      </p:sp>
      <p:sp>
        <p:nvSpPr>
          <p:cNvPr id="4" name="Footer Placeholder 3">
            <a:extLst>
              <a:ext uri="{FF2B5EF4-FFF2-40B4-BE49-F238E27FC236}">
                <a16:creationId xmlns:a16="http://schemas.microsoft.com/office/drawing/2014/main" id="{2177E4C7-34BA-4B13-19D8-ED3D2F861937}"/>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4DB774FE-FB64-C9A0-32AF-D8A06521A262}"/>
              </a:ext>
            </a:extLst>
          </p:cNvPr>
          <p:cNvSpPr>
            <a:spLocks noGrp="1"/>
          </p:cNvSpPr>
          <p:nvPr>
            <p:ph type="sldNum" sz="quarter" idx="12"/>
          </p:nvPr>
        </p:nvSpPr>
        <p:spPr/>
        <p:txBody>
          <a:bodyPr/>
          <a:lstStyle/>
          <a:p>
            <a:fld id="{2BB9ACDB-B634-2347-95A4-245F21F5473B}" type="slidenum">
              <a:rPr lang="en-US" smtClean="0"/>
              <a:t>30</a:t>
            </a:fld>
            <a:endParaRPr lang="en-US"/>
          </a:p>
        </p:txBody>
      </p:sp>
      <p:graphicFrame>
        <p:nvGraphicFramePr>
          <p:cNvPr id="6" name="Table 5">
            <a:extLst>
              <a:ext uri="{FF2B5EF4-FFF2-40B4-BE49-F238E27FC236}">
                <a16:creationId xmlns:a16="http://schemas.microsoft.com/office/drawing/2014/main" id="{066A2193-8123-D8EC-D28C-FDF165D6F769}"/>
              </a:ext>
            </a:extLst>
          </p:cNvPr>
          <p:cNvGraphicFramePr>
            <a:graphicFrameLocks noGrp="1"/>
          </p:cNvGraphicFramePr>
          <p:nvPr>
            <p:extLst>
              <p:ext uri="{D42A27DB-BD31-4B8C-83A1-F6EECF244321}">
                <p14:modId xmlns:p14="http://schemas.microsoft.com/office/powerpoint/2010/main" val="3707112782"/>
              </p:ext>
            </p:extLst>
          </p:nvPr>
        </p:nvGraphicFramePr>
        <p:xfrm>
          <a:off x="326387" y="864086"/>
          <a:ext cx="5069592" cy="3504720"/>
        </p:xfrm>
        <a:graphic>
          <a:graphicData uri="http://schemas.openxmlformats.org/drawingml/2006/table">
            <a:tbl>
              <a:tblPr firstRow="1" firstCol="1" bandRow="1">
                <a:tableStyleId>{5C22544A-7EE6-4342-B048-85BDC9FD1C3A}</a:tableStyleId>
              </a:tblPr>
              <a:tblGrid>
                <a:gridCol w="1267398">
                  <a:extLst>
                    <a:ext uri="{9D8B030D-6E8A-4147-A177-3AD203B41FA5}">
                      <a16:colId xmlns:a16="http://schemas.microsoft.com/office/drawing/2014/main" val="730308807"/>
                    </a:ext>
                  </a:extLst>
                </a:gridCol>
                <a:gridCol w="1267398">
                  <a:extLst>
                    <a:ext uri="{9D8B030D-6E8A-4147-A177-3AD203B41FA5}">
                      <a16:colId xmlns:a16="http://schemas.microsoft.com/office/drawing/2014/main" val="1576917466"/>
                    </a:ext>
                  </a:extLst>
                </a:gridCol>
                <a:gridCol w="1267398">
                  <a:extLst>
                    <a:ext uri="{9D8B030D-6E8A-4147-A177-3AD203B41FA5}">
                      <a16:colId xmlns:a16="http://schemas.microsoft.com/office/drawing/2014/main" val="1391788682"/>
                    </a:ext>
                  </a:extLst>
                </a:gridCol>
                <a:gridCol w="1267398">
                  <a:extLst>
                    <a:ext uri="{9D8B030D-6E8A-4147-A177-3AD203B41FA5}">
                      <a16:colId xmlns:a16="http://schemas.microsoft.com/office/drawing/2014/main" val="2245602944"/>
                    </a:ext>
                  </a:extLst>
                </a:gridCol>
              </a:tblGrid>
              <a:tr h="146030">
                <a:tc>
                  <a:txBody>
                    <a:bodyPr/>
                    <a:lstStyle/>
                    <a:p>
                      <a:pPr algn="ctr"/>
                      <a:r>
                        <a:rPr lang="en-IN" sz="900" kern="0">
                          <a:effectLst/>
                        </a:rPr>
                        <a:t>Class Name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Precision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Recall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F1-score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60025020"/>
                  </a:ext>
                </a:extLst>
              </a:tr>
              <a:tr h="146030">
                <a:tc>
                  <a:txBody>
                    <a:bodyPr/>
                    <a:lstStyle/>
                    <a:p>
                      <a:pPr algn="just"/>
                      <a:r>
                        <a:rPr lang="en-IN" sz="900" kern="0">
                          <a:effectLst/>
                        </a:rPr>
                        <a:t>DOMAIN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0.33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250821518"/>
                  </a:ext>
                </a:extLst>
              </a:tr>
              <a:tr h="146030">
                <a:tc>
                  <a:txBody>
                    <a:bodyPr/>
                    <a:lstStyle/>
                    <a:p>
                      <a:pPr algn="just"/>
                      <a:r>
                        <a:rPr lang="en-IN" sz="900" kern="0">
                          <a:effectLst/>
                        </a:rPr>
                        <a:t>EMAIL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868832519"/>
                  </a:ext>
                </a:extLst>
              </a:tr>
              <a:tr h="146030">
                <a:tc>
                  <a:txBody>
                    <a:bodyPr/>
                    <a:lstStyle/>
                    <a:p>
                      <a:pPr algn="just"/>
                      <a:r>
                        <a:rPr lang="en-IN" sz="900" kern="0">
                          <a:effectLst/>
                        </a:rPr>
                        <a:t>FILEPATH</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142984500"/>
                  </a:ext>
                </a:extLst>
              </a:tr>
              <a:tr h="146030">
                <a:tc>
                  <a:txBody>
                    <a:bodyPr/>
                    <a:lstStyle/>
                    <a:p>
                      <a:pPr algn="just"/>
                      <a:r>
                        <a:rPr lang="en-IN" sz="900" kern="0">
                          <a:effectLst/>
                        </a:rPr>
                        <a:t>IPV4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14999462"/>
                  </a:ext>
                </a:extLst>
              </a:tr>
              <a:tr h="146030">
                <a:tc>
                  <a:txBody>
                    <a:bodyPr/>
                    <a:lstStyle/>
                    <a:p>
                      <a:pPr algn="just"/>
                      <a:r>
                        <a:rPr lang="en-IN" sz="900" kern="0">
                          <a:effectLst/>
                        </a:rPr>
                        <a:t>Infrastucture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0.12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0.22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698578890"/>
                  </a:ext>
                </a:extLst>
              </a:tr>
              <a:tr h="146030">
                <a:tc>
                  <a:txBody>
                    <a:bodyPr/>
                    <a:lstStyle/>
                    <a:p>
                      <a:pPr algn="just"/>
                      <a:r>
                        <a:rPr lang="en-IN" sz="900" kern="0">
                          <a:effectLst/>
                        </a:rPr>
                        <a:t>MD5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08939920"/>
                  </a:ext>
                </a:extLst>
              </a:tr>
              <a:tr h="146030">
                <a:tc>
                  <a:txBody>
                    <a:bodyPr/>
                    <a:lstStyle/>
                    <a:p>
                      <a:pPr algn="just"/>
                      <a:r>
                        <a:rPr lang="en-IN" sz="900" kern="0">
                          <a:effectLst/>
                        </a:rPr>
                        <a:t>REGISTRYKEY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531387547"/>
                  </a:ext>
                </a:extLst>
              </a:tr>
              <a:tr h="146030">
                <a:tc>
                  <a:txBody>
                    <a:bodyPr/>
                    <a:lstStyle/>
                    <a:p>
                      <a:pPr algn="just"/>
                      <a:r>
                        <a:rPr lang="en-IN" sz="900" kern="0">
                          <a:effectLst/>
                        </a:rPr>
                        <a:t>SHA1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136204146"/>
                  </a:ext>
                </a:extLst>
              </a:tr>
              <a:tr h="146030">
                <a:tc>
                  <a:txBody>
                    <a:bodyPr/>
                    <a:lstStyle/>
                    <a:p>
                      <a:pPr algn="just"/>
                      <a:r>
                        <a:rPr lang="en-IN" sz="900" kern="0">
                          <a:effectLst/>
                        </a:rPr>
                        <a:t>SHA2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133594833"/>
                  </a:ext>
                </a:extLst>
              </a:tr>
              <a:tr h="146030">
                <a:tc>
                  <a:txBody>
                    <a:bodyPr/>
                    <a:lstStyle/>
                    <a:p>
                      <a:pPr algn="just"/>
                      <a:r>
                        <a:rPr lang="en-IN" sz="900" kern="0">
                          <a:effectLst/>
                        </a:rPr>
                        <a:t>SOFTWARE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480406737"/>
                  </a:ext>
                </a:extLst>
              </a:tr>
              <a:tr h="146030">
                <a:tc>
                  <a:txBody>
                    <a:bodyPr/>
                    <a:lstStyle/>
                    <a:p>
                      <a:pPr algn="just"/>
                      <a:r>
                        <a:rPr lang="en-IN" sz="900" kern="0">
                          <a:effectLst/>
                        </a:rPr>
                        <a:t>TIME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901876542"/>
                  </a:ext>
                </a:extLst>
              </a:tr>
              <a:tr h="146030">
                <a:tc>
                  <a:txBody>
                    <a:bodyPr/>
                    <a:lstStyle/>
                    <a:p>
                      <a:pPr algn="just"/>
                      <a:r>
                        <a:rPr lang="en-IN" sz="900" kern="0">
                          <a:effectLst/>
                        </a:rPr>
                        <a:t>URL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263614190"/>
                  </a:ext>
                </a:extLst>
              </a:tr>
              <a:tr h="146030">
                <a:tc>
                  <a:txBody>
                    <a:bodyPr/>
                    <a:lstStyle/>
                    <a:p>
                      <a:pPr algn="just"/>
                      <a:r>
                        <a:rPr lang="en-IN" sz="900" kern="0">
                          <a:effectLst/>
                        </a:rPr>
                        <a:t>attack-pattern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379414712"/>
                  </a:ext>
                </a:extLst>
              </a:tr>
              <a:tr h="146030">
                <a:tc>
                  <a:txBody>
                    <a:bodyPr/>
                    <a:lstStyle/>
                    <a:p>
                      <a:pPr algn="just"/>
                      <a:r>
                        <a:rPr lang="en-IN" sz="900" kern="0">
                          <a:effectLst/>
                        </a:rPr>
                        <a:t>campaign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562941612"/>
                  </a:ext>
                </a:extLst>
              </a:tr>
              <a:tr h="146030">
                <a:tc>
                  <a:txBody>
                    <a:bodyPr/>
                    <a:lstStyle/>
                    <a:p>
                      <a:pPr algn="just"/>
                      <a:r>
                        <a:rPr lang="en-IN" sz="900" kern="0">
                          <a:effectLst/>
                        </a:rPr>
                        <a:t>identity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983866233"/>
                  </a:ext>
                </a:extLst>
              </a:tr>
              <a:tr h="146030">
                <a:tc>
                  <a:txBody>
                    <a:bodyPr/>
                    <a:lstStyle/>
                    <a:p>
                      <a:pPr algn="just"/>
                      <a:r>
                        <a:rPr lang="en-IN" sz="900" kern="0">
                          <a:effectLst/>
                        </a:rPr>
                        <a:t>location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267166150"/>
                  </a:ext>
                </a:extLst>
              </a:tr>
              <a:tr h="146030">
                <a:tc>
                  <a:txBody>
                    <a:bodyPr/>
                    <a:lstStyle/>
                    <a:p>
                      <a:pPr algn="just"/>
                      <a:r>
                        <a:rPr lang="en-IN" sz="900" kern="0">
                          <a:effectLst/>
                        </a:rPr>
                        <a:t>malware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449712462"/>
                  </a:ext>
                </a:extLst>
              </a:tr>
              <a:tr h="146030">
                <a:tc>
                  <a:txBody>
                    <a:bodyPr/>
                    <a:lstStyle/>
                    <a:p>
                      <a:pPr algn="just"/>
                      <a:r>
                        <a:rPr lang="en-IN" sz="900" kern="0">
                          <a:effectLst/>
                        </a:rPr>
                        <a:t>threat-actor</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054171434"/>
                  </a:ext>
                </a:extLst>
              </a:tr>
              <a:tr h="146030">
                <a:tc>
                  <a:txBody>
                    <a:bodyPr/>
                    <a:lstStyle/>
                    <a:p>
                      <a:pPr algn="just"/>
                      <a:r>
                        <a:rPr lang="en-IN" sz="900" kern="0">
                          <a:effectLst/>
                        </a:rPr>
                        <a:t>tools</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946950154"/>
                  </a:ext>
                </a:extLst>
              </a:tr>
              <a:tr h="146030">
                <a:tc>
                  <a:txBody>
                    <a:bodyPr/>
                    <a:lstStyle/>
                    <a:p>
                      <a:pPr algn="just"/>
                      <a:r>
                        <a:rPr lang="en-IN" sz="900" kern="0">
                          <a:effectLst/>
                        </a:rPr>
                        <a:t>vulnerability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456030399"/>
                  </a:ext>
                </a:extLst>
              </a:tr>
              <a:tr h="146030">
                <a:tc>
                  <a:txBody>
                    <a:bodyPr/>
                    <a:lstStyle/>
                    <a:p>
                      <a:pPr algn="just"/>
                      <a:r>
                        <a:rPr lang="en-IN" sz="900" kern="0">
                          <a:effectLst/>
                        </a:rPr>
                        <a:t>accuracy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916920096"/>
                  </a:ext>
                </a:extLst>
              </a:tr>
              <a:tr h="146030">
                <a:tc>
                  <a:txBody>
                    <a:bodyPr/>
                    <a:lstStyle/>
                    <a:p>
                      <a:pPr algn="just"/>
                      <a:r>
                        <a:rPr lang="en-IN" sz="900" kern="0">
                          <a:effectLst/>
                        </a:rPr>
                        <a:t>macro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254093589"/>
                  </a:ext>
                </a:extLst>
              </a:tr>
              <a:tr h="146030">
                <a:tc>
                  <a:txBody>
                    <a:bodyPr/>
                    <a:lstStyle/>
                    <a:p>
                      <a:pPr algn="just"/>
                      <a:r>
                        <a:rPr lang="en-IN" sz="900" kern="0">
                          <a:effectLst/>
                        </a:rPr>
                        <a:t>weighted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0.77</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194455662"/>
                  </a:ext>
                </a:extLst>
              </a:tr>
            </a:tbl>
          </a:graphicData>
        </a:graphic>
      </p:graphicFrame>
      <p:sp>
        <p:nvSpPr>
          <p:cNvPr id="7" name="TextBox 6">
            <a:extLst>
              <a:ext uri="{FF2B5EF4-FFF2-40B4-BE49-F238E27FC236}">
                <a16:creationId xmlns:a16="http://schemas.microsoft.com/office/drawing/2014/main" id="{B578D253-726D-7917-9CF8-1A4A79637A90}"/>
              </a:ext>
            </a:extLst>
          </p:cNvPr>
          <p:cNvSpPr txBox="1"/>
          <p:nvPr/>
        </p:nvSpPr>
        <p:spPr>
          <a:xfrm>
            <a:off x="5582043" y="864087"/>
            <a:ext cx="3404560" cy="2031325"/>
          </a:xfrm>
          <a:prstGeom prst="rect">
            <a:avLst/>
          </a:prstGeom>
          <a:noFill/>
        </p:spPr>
        <p:txBody>
          <a:bodyPr wrap="square">
            <a:spAutoFit/>
          </a:bodyPr>
          <a:lstStyle/>
          <a:p>
            <a:pPr marL="285750" indent="-285750" algn="just">
              <a:buFont typeface="Arial" panose="020B0604020202020204" pitchFamily="34" charset="0"/>
              <a:buChar char="•"/>
            </a:pPr>
            <a:r>
              <a:rPr lang="en-US" sz="1400" dirty="0"/>
              <a:t>The table evaluates the SVM model's performance across multiple classes, showing an overall accuracy of 0.77 with a macro-average F1-score of 0.68. While some classes, like "EMAIL" and "SOFTWARE," perform well, others like "DOMAIN" and "Infrastructure" show lower recall, indicating room for improvement.</a:t>
            </a:r>
            <a:endParaRPr lang="en-IN" sz="1400" dirty="0"/>
          </a:p>
        </p:txBody>
      </p:sp>
    </p:spTree>
    <p:extLst>
      <p:ext uri="{BB962C8B-B14F-4D97-AF65-F5344CB8AC3E}">
        <p14:creationId xmlns:p14="http://schemas.microsoft.com/office/powerpoint/2010/main" val="2709653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EBC4-DFE1-009D-3A2B-8B4ED4179BFB}"/>
              </a:ext>
            </a:extLst>
          </p:cNvPr>
          <p:cNvSpPr>
            <a:spLocks noGrp="1"/>
          </p:cNvSpPr>
          <p:nvPr>
            <p:ph type="title"/>
          </p:nvPr>
        </p:nvSpPr>
        <p:spPr/>
        <p:txBody>
          <a:bodyPr>
            <a:normAutofit fontScale="90000"/>
          </a:bodyPr>
          <a:lstStyle/>
          <a:p>
            <a:r>
              <a:rPr lang="en-US" dirty="0"/>
              <a:t>Logistic Regression</a:t>
            </a:r>
            <a:endParaRPr lang="en-IN" dirty="0"/>
          </a:p>
        </p:txBody>
      </p:sp>
      <p:sp>
        <p:nvSpPr>
          <p:cNvPr id="3" name="Content Placeholder 2">
            <a:extLst>
              <a:ext uri="{FF2B5EF4-FFF2-40B4-BE49-F238E27FC236}">
                <a16:creationId xmlns:a16="http://schemas.microsoft.com/office/drawing/2014/main" id="{89B17CFD-FC16-9341-52D7-9C7E8FE13B24}"/>
              </a:ext>
            </a:extLst>
          </p:cNvPr>
          <p:cNvSpPr>
            <a:spLocks noGrp="1"/>
          </p:cNvSpPr>
          <p:nvPr>
            <p:ph sz="half" idx="1"/>
          </p:nvPr>
        </p:nvSpPr>
        <p:spPr>
          <a:xfrm>
            <a:off x="457200" y="914188"/>
            <a:ext cx="4114800" cy="3465296"/>
          </a:xfrm>
        </p:spPr>
        <p:txBody>
          <a:bodyPr>
            <a:normAutofit/>
          </a:bodyPr>
          <a:lstStyle/>
          <a:p>
            <a:pPr algn="just"/>
            <a:r>
              <a:rPr lang="en-US" sz="1800" dirty="0"/>
              <a:t>Logistic Regression predicts probabilities for binary or multi-class outcomes(Figure.21).</a:t>
            </a:r>
          </a:p>
          <a:p>
            <a:pPr algn="just"/>
            <a:r>
              <a:rPr lang="en-US" sz="1800" dirty="0"/>
              <a:t>It uses the sigmoid function to map predictions to probabilities.</a:t>
            </a:r>
          </a:p>
          <a:p>
            <a:pPr algn="just"/>
            <a:r>
              <a:rPr lang="en-US" sz="1800" dirty="0"/>
              <a:t>The model estimates relationships between input features and a categorical target variable.</a:t>
            </a:r>
          </a:p>
          <a:p>
            <a:pPr algn="just"/>
            <a:r>
              <a:rPr lang="en-US" sz="1800" dirty="0"/>
              <a:t>Logistic Regression is simple, efficient, and works well with linearly separable data.</a:t>
            </a:r>
            <a:endParaRPr lang="en-IN" sz="1800" dirty="0"/>
          </a:p>
        </p:txBody>
      </p:sp>
      <p:sp>
        <p:nvSpPr>
          <p:cNvPr id="4" name="Footer Placeholder 3">
            <a:extLst>
              <a:ext uri="{FF2B5EF4-FFF2-40B4-BE49-F238E27FC236}">
                <a16:creationId xmlns:a16="http://schemas.microsoft.com/office/drawing/2014/main" id="{29B1F4D8-3615-ECE1-4F06-4FA410325848}"/>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0E36FEC7-CFD5-ED20-DF6B-D5BFB4466753}"/>
              </a:ext>
            </a:extLst>
          </p:cNvPr>
          <p:cNvSpPr>
            <a:spLocks noGrp="1"/>
          </p:cNvSpPr>
          <p:nvPr>
            <p:ph type="sldNum" sz="quarter" idx="12"/>
          </p:nvPr>
        </p:nvSpPr>
        <p:spPr/>
        <p:txBody>
          <a:bodyPr/>
          <a:lstStyle/>
          <a:p>
            <a:fld id="{2BB9ACDB-B634-2347-95A4-245F21F5473B}" type="slidenum">
              <a:rPr lang="en-US" smtClean="0"/>
              <a:t>31</a:t>
            </a:fld>
            <a:endParaRPr lang="en-US"/>
          </a:p>
        </p:txBody>
      </p:sp>
      <p:sp>
        <p:nvSpPr>
          <p:cNvPr id="7" name="TextBox 6">
            <a:extLst>
              <a:ext uri="{FF2B5EF4-FFF2-40B4-BE49-F238E27FC236}">
                <a16:creationId xmlns:a16="http://schemas.microsoft.com/office/drawing/2014/main" id="{60D3C4FB-2ECF-8E0B-7C3B-B05B19EC3466}"/>
              </a:ext>
            </a:extLst>
          </p:cNvPr>
          <p:cNvSpPr txBox="1"/>
          <p:nvPr/>
        </p:nvSpPr>
        <p:spPr>
          <a:xfrm>
            <a:off x="4718050" y="3712849"/>
            <a:ext cx="4243070" cy="276999"/>
          </a:xfrm>
          <a:prstGeom prst="rect">
            <a:avLst/>
          </a:prstGeom>
          <a:noFill/>
        </p:spPr>
        <p:txBody>
          <a:bodyPr wrap="square" rtlCol="0">
            <a:spAutoFit/>
          </a:bodyPr>
          <a:lstStyle/>
          <a:p>
            <a:r>
              <a:rPr lang="en-US" sz="1200" b="1" i="1" dirty="0"/>
              <a:t>Figure.21 Logistic Regression Prediction (Rajput 2018)</a:t>
            </a:r>
            <a:endParaRPr lang="en-IN" sz="1200" b="1" i="1" dirty="0"/>
          </a:p>
        </p:txBody>
      </p:sp>
      <p:pic>
        <p:nvPicPr>
          <p:cNvPr id="8" name="Picture 7">
            <a:extLst>
              <a:ext uri="{FF2B5EF4-FFF2-40B4-BE49-F238E27FC236}">
                <a16:creationId xmlns:a16="http://schemas.microsoft.com/office/drawing/2014/main" id="{F967E5F7-AD8A-F415-980B-88DA12AE2B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2850" y="1199818"/>
            <a:ext cx="3810000" cy="2362200"/>
          </a:xfrm>
          <a:prstGeom prst="rect">
            <a:avLst/>
          </a:prstGeom>
          <a:noFill/>
          <a:ln>
            <a:noFill/>
          </a:ln>
        </p:spPr>
      </p:pic>
    </p:spTree>
    <p:extLst>
      <p:ext uri="{BB962C8B-B14F-4D97-AF65-F5344CB8AC3E}">
        <p14:creationId xmlns:p14="http://schemas.microsoft.com/office/powerpoint/2010/main" val="3594351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9C98F-A0C2-B72C-7098-89C918456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6651BF-8669-DA2F-0AA8-2404F19C9850}"/>
              </a:ext>
            </a:extLst>
          </p:cNvPr>
          <p:cNvSpPr>
            <a:spLocks noGrp="1"/>
          </p:cNvSpPr>
          <p:nvPr>
            <p:ph type="title"/>
          </p:nvPr>
        </p:nvSpPr>
        <p:spPr/>
        <p:txBody>
          <a:bodyPr>
            <a:normAutofit fontScale="90000"/>
          </a:bodyPr>
          <a:lstStyle/>
          <a:p>
            <a:r>
              <a:rPr lang="en-IN" dirty="0"/>
              <a:t>Model Evaluation – Logistic Regression</a:t>
            </a:r>
          </a:p>
        </p:txBody>
      </p:sp>
      <p:sp>
        <p:nvSpPr>
          <p:cNvPr id="4" name="Footer Placeholder 3">
            <a:extLst>
              <a:ext uri="{FF2B5EF4-FFF2-40B4-BE49-F238E27FC236}">
                <a16:creationId xmlns:a16="http://schemas.microsoft.com/office/drawing/2014/main" id="{40373045-7D16-56CD-8E5B-CE50353EFE29}"/>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98802DB2-10B0-B2D4-04F9-2438C75BEAA0}"/>
              </a:ext>
            </a:extLst>
          </p:cNvPr>
          <p:cNvSpPr>
            <a:spLocks noGrp="1"/>
          </p:cNvSpPr>
          <p:nvPr>
            <p:ph type="sldNum" sz="quarter" idx="12"/>
          </p:nvPr>
        </p:nvSpPr>
        <p:spPr/>
        <p:txBody>
          <a:bodyPr/>
          <a:lstStyle/>
          <a:p>
            <a:fld id="{2BB9ACDB-B634-2347-95A4-245F21F5473B}" type="slidenum">
              <a:rPr lang="en-US" smtClean="0"/>
              <a:t>32</a:t>
            </a:fld>
            <a:endParaRPr lang="en-US"/>
          </a:p>
        </p:txBody>
      </p:sp>
      <p:graphicFrame>
        <p:nvGraphicFramePr>
          <p:cNvPr id="3" name="Table 2">
            <a:extLst>
              <a:ext uri="{FF2B5EF4-FFF2-40B4-BE49-F238E27FC236}">
                <a16:creationId xmlns:a16="http://schemas.microsoft.com/office/drawing/2014/main" id="{27F6EC3B-FA17-40E1-D934-B0245F4AEE6D}"/>
              </a:ext>
            </a:extLst>
          </p:cNvPr>
          <p:cNvGraphicFramePr>
            <a:graphicFrameLocks noGrp="1"/>
          </p:cNvGraphicFramePr>
          <p:nvPr>
            <p:extLst>
              <p:ext uri="{D42A27DB-BD31-4B8C-83A1-F6EECF244321}">
                <p14:modId xmlns:p14="http://schemas.microsoft.com/office/powerpoint/2010/main" val="2443582388"/>
              </p:ext>
            </p:extLst>
          </p:nvPr>
        </p:nvGraphicFramePr>
        <p:xfrm>
          <a:off x="302940" y="819351"/>
          <a:ext cx="5050840" cy="3662129"/>
        </p:xfrm>
        <a:graphic>
          <a:graphicData uri="http://schemas.openxmlformats.org/drawingml/2006/table">
            <a:tbl>
              <a:tblPr firstRow="1" firstCol="1" bandRow="1">
                <a:tableStyleId>{5C22544A-7EE6-4342-B048-85BDC9FD1C3A}</a:tableStyleId>
              </a:tblPr>
              <a:tblGrid>
                <a:gridCol w="1262710">
                  <a:extLst>
                    <a:ext uri="{9D8B030D-6E8A-4147-A177-3AD203B41FA5}">
                      <a16:colId xmlns:a16="http://schemas.microsoft.com/office/drawing/2014/main" val="1445774950"/>
                    </a:ext>
                  </a:extLst>
                </a:gridCol>
                <a:gridCol w="1262710">
                  <a:extLst>
                    <a:ext uri="{9D8B030D-6E8A-4147-A177-3AD203B41FA5}">
                      <a16:colId xmlns:a16="http://schemas.microsoft.com/office/drawing/2014/main" val="3583336726"/>
                    </a:ext>
                  </a:extLst>
                </a:gridCol>
                <a:gridCol w="1262710">
                  <a:extLst>
                    <a:ext uri="{9D8B030D-6E8A-4147-A177-3AD203B41FA5}">
                      <a16:colId xmlns:a16="http://schemas.microsoft.com/office/drawing/2014/main" val="1391230879"/>
                    </a:ext>
                  </a:extLst>
                </a:gridCol>
                <a:gridCol w="1262710">
                  <a:extLst>
                    <a:ext uri="{9D8B030D-6E8A-4147-A177-3AD203B41FA5}">
                      <a16:colId xmlns:a16="http://schemas.microsoft.com/office/drawing/2014/main" val="3482076244"/>
                    </a:ext>
                  </a:extLst>
                </a:gridCol>
              </a:tblGrid>
              <a:tr h="146839">
                <a:tc>
                  <a:txBody>
                    <a:bodyPr/>
                    <a:lstStyle/>
                    <a:p>
                      <a:pPr algn="ctr"/>
                      <a:r>
                        <a:rPr lang="en-IN" sz="900" kern="0">
                          <a:effectLst/>
                        </a:rPr>
                        <a:t>Class Name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Precision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Recall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F1-score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91211883"/>
                  </a:ext>
                </a:extLst>
              </a:tr>
              <a:tr h="146839">
                <a:tc>
                  <a:txBody>
                    <a:bodyPr/>
                    <a:lstStyle/>
                    <a:p>
                      <a:pPr algn="just"/>
                      <a:r>
                        <a:rPr lang="en-IN" sz="900" kern="0">
                          <a:effectLst/>
                        </a:rPr>
                        <a:t>DOMAIN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5038720"/>
                  </a:ext>
                </a:extLst>
              </a:tr>
              <a:tr h="146839">
                <a:tc>
                  <a:txBody>
                    <a:bodyPr/>
                    <a:lstStyle/>
                    <a:p>
                      <a:pPr algn="just"/>
                      <a:r>
                        <a:rPr lang="en-IN" sz="900" kern="0">
                          <a:effectLst/>
                        </a:rPr>
                        <a:t>EMAIL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530825384"/>
                  </a:ext>
                </a:extLst>
              </a:tr>
              <a:tr h="146839">
                <a:tc>
                  <a:txBody>
                    <a:bodyPr/>
                    <a:lstStyle/>
                    <a:p>
                      <a:pPr algn="just"/>
                      <a:r>
                        <a:rPr lang="en-IN" sz="900" kern="0">
                          <a:effectLst/>
                        </a:rPr>
                        <a:t>FILEPATH</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500198262"/>
                  </a:ext>
                </a:extLst>
              </a:tr>
              <a:tr h="146839">
                <a:tc>
                  <a:txBody>
                    <a:bodyPr/>
                    <a:lstStyle/>
                    <a:p>
                      <a:pPr algn="just"/>
                      <a:r>
                        <a:rPr lang="en-IN" sz="900" kern="0">
                          <a:effectLst/>
                        </a:rPr>
                        <a:t>IPV4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0.18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0.31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420758379"/>
                  </a:ext>
                </a:extLst>
              </a:tr>
              <a:tr h="146839">
                <a:tc>
                  <a:txBody>
                    <a:bodyPr/>
                    <a:lstStyle/>
                    <a:p>
                      <a:pPr algn="just"/>
                      <a:r>
                        <a:rPr lang="en-IN" sz="900" kern="0">
                          <a:effectLst/>
                        </a:rPr>
                        <a:t>Infrastucture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036694633"/>
                  </a:ext>
                </a:extLst>
              </a:tr>
              <a:tr h="146839">
                <a:tc>
                  <a:txBody>
                    <a:bodyPr/>
                    <a:lstStyle/>
                    <a:p>
                      <a:pPr algn="just"/>
                      <a:r>
                        <a:rPr lang="en-IN" sz="900" kern="0">
                          <a:effectLst/>
                        </a:rPr>
                        <a:t>MD5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478772242"/>
                  </a:ext>
                </a:extLst>
              </a:tr>
              <a:tr h="284832">
                <a:tc>
                  <a:txBody>
                    <a:bodyPr/>
                    <a:lstStyle/>
                    <a:p>
                      <a:pPr algn="just"/>
                      <a:r>
                        <a:rPr lang="en-IN" sz="900" kern="0" dirty="0">
                          <a:effectLst/>
                        </a:rPr>
                        <a:t>REGISTRYKEY</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0.25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488888231"/>
                  </a:ext>
                </a:extLst>
              </a:tr>
              <a:tr h="146839">
                <a:tc>
                  <a:txBody>
                    <a:bodyPr/>
                    <a:lstStyle/>
                    <a:p>
                      <a:pPr algn="just"/>
                      <a:r>
                        <a:rPr lang="en-IN" sz="900" kern="0">
                          <a:effectLst/>
                        </a:rPr>
                        <a:t>SHA1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638842608"/>
                  </a:ext>
                </a:extLst>
              </a:tr>
              <a:tr h="146839">
                <a:tc>
                  <a:txBody>
                    <a:bodyPr/>
                    <a:lstStyle/>
                    <a:p>
                      <a:pPr algn="just"/>
                      <a:r>
                        <a:rPr lang="en-IN" sz="900" kern="0">
                          <a:effectLst/>
                        </a:rPr>
                        <a:t>SHA2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0.05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70005468"/>
                  </a:ext>
                </a:extLst>
              </a:tr>
              <a:tr h="146839">
                <a:tc>
                  <a:txBody>
                    <a:bodyPr/>
                    <a:lstStyle/>
                    <a:p>
                      <a:pPr algn="just"/>
                      <a:r>
                        <a:rPr lang="en-IN" sz="900" kern="0">
                          <a:effectLst/>
                        </a:rPr>
                        <a:t>SOFTWARE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262548241"/>
                  </a:ext>
                </a:extLst>
              </a:tr>
              <a:tr h="146839">
                <a:tc>
                  <a:txBody>
                    <a:bodyPr/>
                    <a:lstStyle/>
                    <a:p>
                      <a:pPr algn="just"/>
                      <a:r>
                        <a:rPr lang="en-IN" sz="900" kern="0">
                          <a:effectLst/>
                        </a:rPr>
                        <a:t>TIME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68149125"/>
                  </a:ext>
                </a:extLst>
              </a:tr>
              <a:tr h="146839">
                <a:tc>
                  <a:txBody>
                    <a:bodyPr/>
                    <a:lstStyle/>
                    <a:p>
                      <a:pPr algn="just"/>
                      <a:r>
                        <a:rPr lang="en-IN" sz="900" kern="0">
                          <a:effectLst/>
                        </a:rPr>
                        <a:t>URL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150866881"/>
                  </a:ext>
                </a:extLst>
              </a:tr>
              <a:tr h="146839">
                <a:tc>
                  <a:txBody>
                    <a:bodyPr/>
                    <a:lstStyle/>
                    <a:p>
                      <a:pPr algn="just"/>
                      <a:r>
                        <a:rPr lang="en-IN" sz="900" kern="0">
                          <a:effectLst/>
                        </a:rPr>
                        <a:t>attack-pattern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930260059"/>
                  </a:ext>
                </a:extLst>
              </a:tr>
              <a:tr h="146839">
                <a:tc>
                  <a:txBody>
                    <a:bodyPr/>
                    <a:lstStyle/>
                    <a:p>
                      <a:pPr algn="just"/>
                      <a:r>
                        <a:rPr lang="en-IN" sz="900" kern="0">
                          <a:effectLst/>
                        </a:rPr>
                        <a:t>campaign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0.13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0.23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824692818"/>
                  </a:ext>
                </a:extLst>
              </a:tr>
              <a:tr h="146839">
                <a:tc>
                  <a:txBody>
                    <a:bodyPr/>
                    <a:lstStyle/>
                    <a:p>
                      <a:pPr algn="just"/>
                      <a:r>
                        <a:rPr lang="en-IN" sz="900" kern="0">
                          <a:effectLst/>
                        </a:rPr>
                        <a:t>identity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361087098"/>
                  </a:ext>
                </a:extLst>
              </a:tr>
              <a:tr h="146839">
                <a:tc>
                  <a:txBody>
                    <a:bodyPr/>
                    <a:lstStyle/>
                    <a:p>
                      <a:pPr algn="just"/>
                      <a:r>
                        <a:rPr lang="en-IN" sz="900" kern="0">
                          <a:effectLst/>
                        </a:rPr>
                        <a:t>location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97886961"/>
                  </a:ext>
                </a:extLst>
              </a:tr>
              <a:tr h="146839">
                <a:tc>
                  <a:txBody>
                    <a:bodyPr/>
                    <a:lstStyle/>
                    <a:p>
                      <a:pPr algn="just"/>
                      <a:r>
                        <a:rPr lang="en-IN" sz="900" kern="0">
                          <a:effectLst/>
                        </a:rPr>
                        <a:t>malware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670121408"/>
                  </a:ext>
                </a:extLst>
              </a:tr>
              <a:tr h="146839">
                <a:tc>
                  <a:txBody>
                    <a:bodyPr/>
                    <a:lstStyle/>
                    <a:p>
                      <a:pPr algn="just"/>
                      <a:r>
                        <a:rPr lang="en-IN" sz="900" kern="0">
                          <a:effectLst/>
                        </a:rPr>
                        <a:t>threat-actor</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364740258"/>
                  </a:ext>
                </a:extLst>
              </a:tr>
              <a:tr h="146839">
                <a:tc>
                  <a:txBody>
                    <a:bodyPr/>
                    <a:lstStyle/>
                    <a:p>
                      <a:pPr algn="just"/>
                      <a:r>
                        <a:rPr lang="en-IN" sz="900" kern="0">
                          <a:effectLst/>
                        </a:rPr>
                        <a:t>tools</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0.34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089292211"/>
                  </a:ext>
                </a:extLst>
              </a:tr>
              <a:tr h="146839">
                <a:tc>
                  <a:txBody>
                    <a:bodyPr/>
                    <a:lstStyle/>
                    <a:p>
                      <a:pPr algn="just"/>
                      <a:r>
                        <a:rPr lang="en-IN" sz="900" kern="0">
                          <a:effectLst/>
                        </a:rPr>
                        <a:t>vulnerability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303281099"/>
                  </a:ext>
                </a:extLst>
              </a:tr>
              <a:tr h="146839">
                <a:tc>
                  <a:txBody>
                    <a:bodyPr/>
                    <a:lstStyle/>
                    <a:p>
                      <a:pPr algn="just"/>
                      <a:r>
                        <a:rPr lang="en-IN" sz="900" kern="0">
                          <a:effectLst/>
                        </a:rPr>
                        <a:t>accuracy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171551221"/>
                  </a:ext>
                </a:extLst>
              </a:tr>
              <a:tr h="146839">
                <a:tc>
                  <a:txBody>
                    <a:bodyPr/>
                    <a:lstStyle/>
                    <a:p>
                      <a:pPr algn="just"/>
                      <a:r>
                        <a:rPr lang="en-IN" sz="900" kern="0">
                          <a:effectLst/>
                        </a:rPr>
                        <a:t>macro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0.39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362913626"/>
                  </a:ext>
                </a:extLst>
              </a:tr>
              <a:tr h="146839">
                <a:tc>
                  <a:txBody>
                    <a:bodyPr/>
                    <a:lstStyle/>
                    <a:p>
                      <a:pPr algn="just"/>
                      <a:r>
                        <a:rPr lang="en-IN" sz="900" kern="0">
                          <a:effectLst/>
                        </a:rPr>
                        <a:t>weighted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0.66</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867698650"/>
                  </a:ext>
                </a:extLst>
              </a:tr>
            </a:tbl>
          </a:graphicData>
        </a:graphic>
      </p:graphicFrame>
      <p:sp>
        <p:nvSpPr>
          <p:cNvPr id="7" name="TextBox 6">
            <a:extLst>
              <a:ext uri="{FF2B5EF4-FFF2-40B4-BE49-F238E27FC236}">
                <a16:creationId xmlns:a16="http://schemas.microsoft.com/office/drawing/2014/main" id="{768539C5-D2D8-1003-D8A7-B6799326C511}"/>
              </a:ext>
            </a:extLst>
          </p:cNvPr>
          <p:cNvSpPr txBox="1"/>
          <p:nvPr/>
        </p:nvSpPr>
        <p:spPr>
          <a:xfrm>
            <a:off x="5439021" y="803431"/>
            <a:ext cx="3105372" cy="2246769"/>
          </a:xfrm>
          <a:prstGeom prst="rect">
            <a:avLst/>
          </a:prstGeom>
          <a:noFill/>
        </p:spPr>
        <p:txBody>
          <a:bodyPr wrap="square">
            <a:spAutoFit/>
          </a:bodyPr>
          <a:lstStyle/>
          <a:p>
            <a:pPr marL="285750" indent="-285750" algn="just">
              <a:buFont typeface="Arial" panose="020B0604020202020204" pitchFamily="34" charset="0"/>
              <a:buChar char="•"/>
            </a:pPr>
            <a:r>
              <a:rPr lang="en-US" sz="1400" dirty="0"/>
              <a:t>The Logistic Regression model demonstrates an overall accuracy of 0.68 with a weighted average F1-score of 0.66.</a:t>
            </a:r>
          </a:p>
          <a:p>
            <a:pPr marL="285750" indent="-285750" algn="just">
              <a:buFont typeface="Arial" panose="020B0604020202020204" pitchFamily="34" charset="0"/>
              <a:buChar char="•"/>
            </a:pPr>
            <a:r>
              <a:rPr lang="en-US" sz="1400" dirty="0"/>
              <a:t>However, it performs poorly in classes like "DOMAIN" and "Infrastructure" (F1-score of 0), while achieving relatively better performance in "SOFTWARE" and "malware" detection.</a:t>
            </a:r>
            <a:endParaRPr lang="en-IN" sz="1400" dirty="0"/>
          </a:p>
        </p:txBody>
      </p:sp>
    </p:spTree>
    <p:extLst>
      <p:ext uri="{BB962C8B-B14F-4D97-AF65-F5344CB8AC3E}">
        <p14:creationId xmlns:p14="http://schemas.microsoft.com/office/powerpoint/2010/main" val="220850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C5A0-D011-5AF3-A450-B92F129D6D6A}"/>
              </a:ext>
            </a:extLst>
          </p:cNvPr>
          <p:cNvSpPr>
            <a:spLocks noGrp="1"/>
          </p:cNvSpPr>
          <p:nvPr>
            <p:ph type="title"/>
          </p:nvPr>
        </p:nvSpPr>
        <p:spPr/>
        <p:txBody>
          <a:bodyPr>
            <a:normAutofit fontScale="90000"/>
          </a:bodyPr>
          <a:lstStyle/>
          <a:p>
            <a:r>
              <a:rPr lang="en-IN" dirty="0"/>
              <a:t>Model Comparison</a:t>
            </a:r>
          </a:p>
        </p:txBody>
      </p:sp>
      <p:graphicFrame>
        <p:nvGraphicFramePr>
          <p:cNvPr id="7" name="Content Placeholder 6">
            <a:extLst>
              <a:ext uri="{FF2B5EF4-FFF2-40B4-BE49-F238E27FC236}">
                <a16:creationId xmlns:a16="http://schemas.microsoft.com/office/drawing/2014/main" id="{33C9E5DE-EE75-25C5-020A-EB52E9FE5345}"/>
              </a:ext>
            </a:extLst>
          </p:cNvPr>
          <p:cNvGraphicFramePr>
            <a:graphicFrameLocks noGrp="1"/>
          </p:cNvGraphicFramePr>
          <p:nvPr>
            <p:ph sz="half" idx="1"/>
            <p:extLst>
              <p:ext uri="{D42A27DB-BD31-4B8C-83A1-F6EECF244321}">
                <p14:modId xmlns:p14="http://schemas.microsoft.com/office/powerpoint/2010/main" val="4105745247"/>
              </p:ext>
            </p:extLst>
          </p:nvPr>
        </p:nvGraphicFramePr>
        <p:xfrm>
          <a:off x="4906802" y="1366533"/>
          <a:ext cx="2850358" cy="1546344"/>
        </p:xfrm>
        <a:graphic>
          <a:graphicData uri="http://schemas.openxmlformats.org/drawingml/2006/table">
            <a:tbl>
              <a:tblPr firstRow="1" firstCol="1" bandRow="1">
                <a:tableStyleId>{5C22544A-7EE6-4342-B048-85BDC9FD1C3A}</a:tableStyleId>
              </a:tblPr>
              <a:tblGrid>
                <a:gridCol w="1425179">
                  <a:extLst>
                    <a:ext uri="{9D8B030D-6E8A-4147-A177-3AD203B41FA5}">
                      <a16:colId xmlns:a16="http://schemas.microsoft.com/office/drawing/2014/main" val="3166537559"/>
                    </a:ext>
                  </a:extLst>
                </a:gridCol>
                <a:gridCol w="1425179">
                  <a:extLst>
                    <a:ext uri="{9D8B030D-6E8A-4147-A177-3AD203B41FA5}">
                      <a16:colId xmlns:a16="http://schemas.microsoft.com/office/drawing/2014/main" val="1503799291"/>
                    </a:ext>
                  </a:extLst>
                </a:gridCol>
              </a:tblGrid>
              <a:tr h="302766">
                <a:tc>
                  <a:txBody>
                    <a:bodyPr/>
                    <a:lstStyle/>
                    <a:p>
                      <a:pPr algn="ctr"/>
                      <a:r>
                        <a:rPr lang="en-IN" sz="1100" kern="100" dirty="0">
                          <a:effectLst/>
                        </a:rPr>
                        <a:t>Models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tc>
                  <a:txBody>
                    <a:bodyPr/>
                    <a:lstStyle/>
                    <a:p>
                      <a:pPr algn="ctr"/>
                      <a:r>
                        <a:rPr lang="en-IN" sz="1100" kern="100">
                          <a:effectLst/>
                        </a:rPr>
                        <a:t>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extLst>
                  <a:ext uri="{0D108BD9-81ED-4DB2-BD59-A6C34878D82A}">
                    <a16:rowId xmlns:a16="http://schemas.microsoft.com/office/drawing/2014/main" val="4239369132"/>
                  </a:ext>
                </a:extLst>
              </a:tr>
              <a:tr h="302766">
                <a:tc>
                  <a:txBody>
                    <a:bodyPr/>
                    <a:lstStyle/>
                    <a:p>
                      <a:pPr algn="ctr"/>
                      <a:r>
                        <a:rPr lang="en-IN" sz="1100" kern="100" dirty="0">
                          <a:effectLst/>
                        </a:rPr>
                        <a:t>ANN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tc>
                  <a:txBody>
                    <a:bodyPr/>
                    <a:lstStyle/>
                    <a:p>
                      <a:pPr algn="ctr"/>
                      <a:r>
                        <a:rPr lang="en-IN" sz="1100" kern="100">
                          <a:effectLst/>
                        </a:rPr>
                        <a:t>88.22%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extLst>
                  <a:ext uri="{0D108BD9-81ED-4DB2-BD59-A6C34878D82A}">
                    <a16:rowId xmlns:a16="http://schemas.microsoft.com/office/drawing/2014/main" val="450410494"/>
                  </a:ext>
                </a:extLst>
              </a:tr>
              <a:tr h="302766">
                <a:tc>
                  <a:txBody>
                    <a:bodyPr/>
                    <a:lstStyle/>
                    <a:p>
                      <a:pPr algn="ctr"/>
                      <a:r>
                        <a:rPr lang="en-IN" sz="1100" kern="100">
                          <a:effectLst/>
                        </a:rPr>
                        <a:t>Random Forest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tc>
                  <a:txBody>
                    <a:bodyPr/>
                    <a:lstStyle/>
                    <a:p>
                      <a:pPr algn="ctr"/>
                      <a:r>
                        <a:rPr lang="en-IN" sz="1100" kern="100" dirty="0">
                          <a:effectLst/>
                        </a:rPr>
                        <a:t>89.59%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extLst>
                  <a:ext uri="{0D108BD9-81ED-4DB2-BD59-A6C34878D82A}">
                    <a16:rowId xmlns:a16="http://schemas.microsoft.com/office/drawing/2014/main" val="592911456"/>
                  </a:ext>
                </a:extLst>
              </a:tr>
              <a:tr h="302766">
                <a:tc>
                  <a:txBody>
                    <a:bodyPr/>
                    <a:lstStyle/>
                    <a:p>
                      <a:pPr algn="ctr"/>
                      <a:r>
                        <a:rPr lang="en-IN" sz="1100" kern="100">
                          <a:effectLst/>
                        </a:rPr>
                        <a:t>SVM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tc>
                  <a:txBody>
                    <a:bodyPr/>
                    <a:lstStyle/>
                    <a:p>
                      <a:pPr algn="ctr"/>
                      <a:r>
                        <a:rPr lang="en-IN" sz="1100" kern="100" dirty="0">
                          <a:effectLst/>
                        </a:rPr>
                        <a:t>77.23%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extLst>
                  <a:ext uri="{0D108BD9-81ED-4DB2-BD59-A6C34878D82A}">
                    <a16:rowId xmlns:a16="http://schemas.microsoft.com/office/drawing/2014/main" val="2279282562"/>
                  </a:ext>
                </a:extLst>
              </a:tr>
              <a:tr h="302766">
                <a:tc>
                  <a:txBody>
                    <a:bodyPr/>
                    <a:lstStyle/>
                    <a:p>
                      <a:pPr algn="ctr"/>
                      <a:r>
                        <a:rPr lang="en-IN" sz="1100" kern="100">
                          <a:effectLst/>
                        </a:rPr>
                        <a:t>Logistic Regression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tc>
                  <a:txBody>
                    <a:bodyPr/>
                    <a:lstStyle/>
                    <a:p>
                      <a:pPr algn="ctr"/>
                      <a:r>
                        <a:rPr lang="en-IN" sz="1100" kern="100" dirty="0">
                          <a:effectLst/>
                        </a:rPr>
                        <a:t>67.99%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extLst>
                  <a:ext uri="{0D108BD9-81ED-4DB2-BD59-A6C34878D82A}">
                    <a16:rowId xmlns:a16="http://schemas.microsoft.com/office/drawing/2014/main" val="2293010380"/>
                  </a:ext>
                </a:extLst>
              </a:tr>
            </a:tbl>
          </a:graphicData>
        </a:graphic>
      </p:graphicFrame>
      <p:sp>
        <p:nvSpPr>
          <p:cNvPr id="4" name="Footer Placeholder 3">
            <a:extLst>
              <a:ext uri="{FF2B5EF4-FFF2-40B4-BE49-F238E27FC236}">
                <a16:creationId xmlns:a16="http://schemas.microsoft.com/office/drawing/2014/main" id="{3CF54830-13D7-FEFD-01DC-E7E70B6437A9}"/>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3491CD02-0616-B79C-12FA-52B6B95C4A0C}"/>
              </a:ext>
            </a:extLst>
          </p:cNvPr>
          <p:cNvSpPr>
            <a:spLocks noGrp="1"/>
          </p:cNvSpPr>
          <p:nvPr>
            <p:ph type="sldNum" sz="quarter" idx="12"/>
          </p:nvPr>
        </p:nvSpPr>
        <p:spPr/>
        <p:txBody>
          <a:bodyPr/>
          <a:lstStyle/>
          <a:p>
            <a:fld id="{2BB9ACDB-B634-2347-95A4-245F21F5473B}" type="slidenum">
              <a:rPr lang="en-US" smtClean="0"/>
              <a:t>33</a:t>
            </a:fld>
            <a:endParaRPr lang="en-US"/>
          </a:p>
        </p:txBody>
      </p:sp>
      <p:pic>
        <p:nvPicPr>
          <p:cNvPr id="6" name="Picture 5" descr="A graph of different colored rectangular shapes&#10;&#10;Description automatically generated">
            <a:extLst>
              <a:ext uri="{FF2B5EF4-FFF2-40B4-BE49-F238E27FC236}">
                <a16:creationId xmlns:a16="http://schemas.microsoft.com/office/drawing/2014/main" id="{2ABBF4BD-51FD-D0EF-ADF5-AAA19E1E6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595" y="1402293"/>
            <a:ext cx="3308985" cy="2255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0B7EB8C4-8B5E-AAC6-F651-FCE752A34FB7}"/>
              </a:ext>
            </a:extLst>
          </p:cNvPr>
          <p:cNvSpPr txBox="1"/>
          <p:nvPr/>
        </p:nvSpPr>
        <p:spPr>
          <a:xfrm>
            <a:off x="512393" y="753199"/>
            <a:ext cx="8088437" cy="523220"/>
          </a:xfrm>
          <a:prstGeom prst="rect">
            <a:avLst/>
          </a:prstGeom>
          <a:noFill/>
        </p:spPr>
        <p:txBody>
          <a:bodyPr wrap="square" rtlCol="0">
            <a:spAutoFit/>
          </a:bodyPr>
          <a:lstStyle/>
          <a:p>
            <a:pPr algn="just"/>
            <a:r>
              <a:rPr lang="en-US" sz="1400" dirty="0"/>
              <a:t>The Random Forest Model outperform other models(Figure.22), so Random Forest model is selected as best model and deployed as pickle file for web application (Figure.23).</a:t>
            </a:r>
            <a:endParaRPr lang="en-IN" sz="1400" dirty="0"/>
          </a:p>
        </p:txBody>
      </p:sp>
      <p:sp>
        <p:nvSpPr>
          <p:cNvPr id="8" name="TextBox 7">
            <a:extLst>
              <a:ext uri="{FF2B5EF4-FFF2-40B4-BE49-F238E27FC236}">
                <a16:creationId xmlns:a16="http://schemas.microsoft.com/office/drawing/2014/main" id="{B666A921-724C-78E0-B291-DFC5D505C236}"/>
              </a:ext>
            </a:extLst>
          </p:cNvPr>
          <p:cNvSpPr txBox="1"/>
          <p:nvPr/>
        </p:nvSpPr>
        <p:spPr>
          <a:xfrm>
            <a:off x="771473" y="3766777"/>
            <a:ext cx="3308984" cy="276999"/>
          </a:xfrm>
          <a:prstGeom prst="rect">
            <a:avLst/>
          </a:prstGeom>
          <a:noFill/>
        </p:spPr>
        <p:txBody>
          <a:bodyPr wrap="square" rtlCol="0">
            <a:spAutoFit/>
          </a:bodyPr>
          <a:lstStyle/>
          <a:p>
            <a:r>
              <a:rPr lang="en-US" sz="1200" b="1" i="1" dirty="0"/>
              <a:t>Figure.22 Model accuracy comparison</a:t>
            </a:r>
            <a:endParaRPr lang="en-IN" sz="1200" b="1" i="1" dirty="0"/>
          </a:p>
        </p:txBody>
      </p:sp>
      <p:pic>
        <p:nvPicPr>
          <p:cNvPr id="10" name="Picture 9">
            <a:extLst>
              <a:ext uri="{FF2B5EF4-FFF2-40B4-BE49-F238E27FC236}">
                <a16:creationId xmlns:a16="http://schemas.microsoft.com/office/drawing/2014/main" id="{2F62B103-DF4C-E6E1-3E84-166B09A6372E}"/>
              </a:ext>
            </a:extLst>
          </p:cNvPr>
          <p:cNvPicPr>
            <a:picLocks noChangeAspect="1"/>
          </p:cNvPicPr>
          <p:nvPr/>
        </p:nvPicPr>
        <p:blipFill>
          <a:blip r:embed="rId4"/>
          <a:stretch>
            <a:fillRect/>
          </a:stretch>
        </p:blipFill>
        <p:spPr>
          <a:xfrm>
            <a:off x="4842022" y="3007545"/>
            <a:ext cx="2915138" cy="129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508C1D3F-FB33-B8B6-EA52-8A7BAC1173C6}"/>
              </a:ext>
            </a:extLst>
          </p:cNvPr>
          <p:cNvSpPr txBox="1"/>
          <p:nvPr/>
        </p:nvSpPr>
        <p:spPr>
          <a:xfrm>
            <a:off x="5470281" y="4383275"/>
            <a:ext cx="2915138" cy="276999"/>
          </a:xfrm>
          <a:prstGeom prst="rect">
            <a:avLst/>
          </a:prstGeom>
          <a:noFill/>
        </p:spPr>
        <p:txBody>
          <a:bodyPr wrap="square" rtlCol="0">
            <a:spAutoFit/>
          </a:bodyPr>
          <a:lstStyle/>
          <a:p>
            <a:r>
              <a:rPr lang="en-US" sz="1200" b="1" i="1" dirty="0"/>
              <a:t>Figure.23 Model deployment</a:t>
            </a:r>
            <a:endParaRPr lang="en-IN" sz="1200" b="1" i="1" dirty="0"/>
          </a:p>
        </p:txBody>
      </p:sp>
    </p:spTree>
    <p:extLst>
      <p:ext uri="{BB962C8B-B14F-4D97-AF65-F5344CB8AC3E}">
        <p14:creationId xmlns:p14="http://schemas.microsoft.com/office/powerpoint/2010/main" val="4276796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58296-B279-A7B8-FE6D-447FC6179B4E}"/>
              </a:ext>
            </a:extLst>
          </p:cNvPr>
          <p:cNvSpPr>
            <a:spLocks noGrp="1"/>
          </p:cNvSpPr>
          <p:nvPr>
            <p:ph type="title"/>
          </p:nvPr>
        </p:nvSpPr>
        <p:spPr/>
        <p:txBody>
          <a:bodyPr>
            <a:normAutofit fontScale="90000"/>
          </a:bodyPr>
          <a:lstStyle/>
          <a:p>
            <a:r>
              <a:rPr lang="en-US" dirty="0"/>
              <a:t>Importance of Web application</a:t>
            </a:r>
            <a:endParaRPr lang="en-IN" dirty="0"/>
          </a:p>
        </p:txBody>
      </p:sp>
      <p:sp>
        <p:nvSpPr>
          <p:cNvPr id="3" name="Content Placeholder 2">
            <a:extLst>
              <a:ext uri="{FF2B5EF4-FFF2-40B4-BE49-F238E27FC236}">
                <a16:creationId xmlns:a16="http://schemas.microsoft.com/office/drawing/2014/main" id="{01F839B8-BBFB-8D08-4830-0A1855036B20}"/>
              </a:ext>
            </a:extLst>
          </p:cNvPr>
          <p:cNvSpPr>
            <a:spLocks noGrp="1"/>
          </p:cNvSpPr>
          <p:nvPr>
            <p:ph sz="half" idx="1"/>
          </p:nvPr>
        </p:nvSpPr>
        <p:spPr/>
        <p:txBody>
          <a:bodyPr>
            <a:normAutofit fontScale="55000" lnSpcReduction="20000"/>
          </a:bodyPr>
          <a:lstStyle/>
          <a:p>
            <a:pPr algn="just"/>
            <a:r>
              <a:rPr lang="en-US" dirty="0"/>
              <a:t>Enhances Cybersecurity: Detects and mitigates potential threats by analyzing messages in real-time.</a:t>
            </a:r>
          </a:p>
          <a:p>
            <a:pPr algn="just"/>
            <a:r>
              <a:rPr lang="en-US" dirty="0"/>
              <a:t>User Authentication &amp; Security: Implements OTP-based authentication and user session management for secure access.</a:t>
            </a:r>
          </a:p>
          <a:p>
            <a:pPr algn="just"/>
            <a:r>
              <a:rPr lang="en-US" dirty="0"/>
              <a:t>Scalable &amp; Cloud-Based: Deployed on AWS EC2 for high availability, security, and performance.</a:t>
            </a:r>
          </a:p>
          <a:p>
            <a:pPr algn="just"/>
            <a:r>
              <a:rPr lang="en-US" dirty="0"/>
              <a:t>Automated Threat Detection: Uses machine learning to identify and flag malicious messages.</a:t>
            </a:r>
          </a:p>
          <a:p>
            <a:pPr algn="just"/>
            <a:r>
              <a:rPr lang="en-US" dirty="0"/>
              <a:t>Seamless User Experience: Provides a user-friendly interface for communication and threat reporting.</a:t>
            </a:r>
          </a:p>
          <a:p>
            <a:pPr algn="just"/>
            <a:r>
              <a:rPr lang="en-US" dirty="0"/>
              <a:t>Centralized Management: Allows admins to monitor and manage users, threats, and system security.</a:t>
            </a:r>
          </a:p>
          <a:p>
            <a:pPr algn="just"/>
            <a:r>
              <a:rPr lang="en-US" dirty="0"/>
              <a:t>Data Protection &amp; Compliance: Ensures secure data storage and compliance with cybersecurity standards.</a:t>
            </a:r>
          </a:p>
          <a:p>
            <a:pPr algn="just"/>
            <a:r>
              <a:rPr lang="en-US" dirty="0"/>
              <a:t>Real-Time Insights &amp; Alerts: Notifies admins of potential threats, ensuring quick response and mitigation.</a:t>
            </a:r>
            <a:endParaRPr lang="en-IN" dirty="0"/>
          </a:p>
        </p:txBody>
      </p:sp>
      <p:sp>
        <p:nvSpPr>
          <p:cNvPr id="4" name="Footer Placeholder 3">
            <a:extLst>
              <a:ext uri="{FF2B5EF4-FFF2-40B4-BE49-F238E27FC236}">
                <a16:creationId xmlns:a16="http://schemas.microsoft.com/office/drawing/2014/main" id="{63043FE9-5470-2430-E391-77C1048A30B6}"/>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8A51FEE6-95E2-08FD-7D87-2C03A0E55533}"/>
              </a:ext>
            </a:extLst>
          </p:cNvPr>
          <p:cNvSpPr>
            <a:spLocks noGrp="1"/>
          </p:cNvSpPr>
          <p:nvPr>
            <p:ph type="sldNum" sz="quarter" idx="12"/>
          </p:nvPr>
        </p:nvSpPr>
        <p:spPr/>
        <p:txBody>
          <a:bodyPr/>
          <a:lstStyle/>
          <a:p>
            <a:fld id="{2BB9ACDB-B634-2347-95A4-245F21F5473B}" type="slidenum">
              <a:rPr lang="en-US" smtClean="0"/>
              <a:t>34</a:t>
            </a:fld>
            <a:endParaRPr lang="en-US"/>
          </a:p>
        </p:txBody>
      </p:sp>
    </p:spTree>
    <p:extLst>
      <p:ext uri="{BB962C8B-B14F-4D97-AF65-F5344CB8AC3E}">
        <p14:creationId xmlns:p14="http://schemas.microsoft.com/office/powerpoint/2010/main" val="2479743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DCF1-8040-B738-4FDF-226228B86DAC}"/>
              </a:ext>
            </a:extLst>
          </p:cNvPr>
          <p:cNvSpPr>
            <a:spLocks noGrp="1"/>
          </p:cNvSpPr>
          <p:nvPr>
            <p:ph type="title"/>
          </p:nvPr>
        </p:nvSpPr>
        <p:spPr>
          <a:xfrm>
            <a:off x="457200" y="205979"/>
            <a:ext cx="8229600" cy="540688"/>
          </a:xfrm>
        </p:spPr>
        <p:txBody>
          <a:bodyPr anchor="ctr">
            <a:normAutofit/>
          </a:bodyPr>
          <a:lstStyle/>
          <a:p>
            <a:pPr>
              <a:lnSpc>
                <a:spcPct val="90000"/>
              </a:lnSpc>
            </a:pPr>
            <a:r>
              <a:rPr lang="en-US" dirty="0"/>
              <a:t>Web application</a:t>
            </a:r>
            <a:endParaRPr lang="en-IN"/>
          </a:p>
        </p:txBody>
      </p:sp>
      <p:pic>
        <p:nvPicPr>
          <p:cNvPr id="7" name="Picture 6" descr="A diagram of a company&#10;&#10;AI-generated content may be incorrect.">
            <a:extLst>
              <a:ext uri="{FF2B5EF4-FFF2-40B4-BE49-F238E27FC236}">
                <a16:creationId xmlns:a16="http://schemas.microsoft.com/office/drawing/2014/main" id="{298CBC90-D985-B956-1C6C-AAF1E5679F83}"/>
              </a:ext>
            </a:extLst>
          </p:cNvPr>
          <p:cNvPicPr>
            <a:picLocks noChangeAspect="1"/>
          </p:cNvPicPr>
          <p:nvPr/>
        </p:nvPicPr>
        <p:blipFill>
          <a:blip r:embed="rId3"/>
          <a:stretch>
            <a:fillRect/>
          </a:stretch>
        </p:blipFill>
        <p:spPr>
          <a:xfrm>
            <a:off x="2411093" y="746667"/>
            <a:ext cx="4428493" cy="3465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6218E633-D9DC-DD46-A7EC-D82B6F288CC6}"/>
              </a:ext>
            </a:extLst>
          </p:cNvPr>
          <p:cNvSpPr>
            <a:spLocks noGrp="1"/>
          </p:cNvSpPr>
          <p:nvPr>
            <p:ph type="ftr" sz="quarter" idx="11"/>
          </p:nvPr>
        </p:nvSpPr>
        <p:spPr>
          <a:xfrm>
            <a:off x="1663700" y="4767263"/>
            <a:ext cx="5797550" cy="273844"/>
          </a:xfrm>
        </p:spPr>
        <p:txBody>
          <a:bodyPr anchor="ctr">
            <a:normAutofit/>
          </a:bodyPr>
          <a:lstStyle/>
          <a:p>
            <a:pPr>
              <a:lnSpc>
                <a:spcPct val="90000"/>
              </a:lnSpc>
              <a:spcAft>
                <a:spcPts val="600"/>
              </a:spcAft>
            </a:pPr>
            <a:r>
              <a:rPr lang="en-US"/>
              <a:t>Group 1, AI-Powered Threat Detection for Networks</a:t>
            </a:r>
          </a:p>
        </p:txBody>
      </p:sp>
      <p:sp>
        <p:nvSpPr>
          <p:cNvPr id="5" name="Slide Number Placeholder 4">
            <a:extLst>
              <a:ext uri="{FF2B5EF4-FFF2-40B4-BE49-F238E27FC236}">
                <a16:creationId xmlns:a16="http://schemas.microsoft.com/office/drawing/2014/main" id="{7E2F20E3-3DF0-CF3D-9202-DAF1D2954DA0}"/>
              </a:ext>
            </a:extLst>
          </p:cNvPr>
          <p:cNvSpPr>
            <a:spLocks noGrp="1"/>
          </p:cNvSpPr>
          <p:nvPr>
            <p:ph type="sldNum" sz="quarter" idx="12"/>
          </p:nvPr>
        </p:nvSpPr>
        <p:spPr>
          <a:xfrm>
            <a:off x="6927850" y="4767263"/>
            <a:ext cx="2133600" cy="273844"/>
          </a:xfrm>
        </p:spPr>
        <p:txBody>
          <a:bodyPr anchor="ctr">
            <a:normAutofit/>
          </a:bodyPr>
          <a:lstStyle/>
          <a:p>
            <a:pPr>
              <a:lnSpc>
                <a:spcPct val="90000"/>
              </a:lnSpc>
              <a:spcAft>
                <a:spcPts val="600"/>
              </a:spcAft>
            </a:pPr>
            <a:fld id="{2BB9ACDB-B634-2347-95A4-245F21F5473B}" type="slidenum">
              <a:rPr lang="en-US" smtClean="0"/>
              <a:pPr>
                <a:lnSpc>
                  <a:spcPct val="90000"/>
                </a:lnSpc>
                <a:spcAft>
                  <a:spcPts val="600"/>
                </a:spcAft>
              </a:pPr>
              <a:t>35</a:t>
            </a:fld>
            <a:endParaRPr lang="en-US"/>
          </a:p>
        </p:txBody>
      </p:sp>
      <p:sp>
        <p:nvSpPr>
          <p:cNvPr id="8" name="TextBox 7">
            <a:extLst>
              <a:ext uri="{FF2B5EF4-FFF2-40B4-BE49-F238E27FC236}">
                <a16:creationId xmlns:a16="http://schemas.microsoft.com/office/drawing/2014/main" id="{EDA19512-8493-4E68-D354-2B26CED86CE2}"/>
              </a:ext>
            </a:extLst>
          </p:cNvPr>
          <p:cNvSpPr txBox="1"/>
          <p:nvPr/>
        </p:nvSpPr>
        <p:spPr>
          <a:xfrm>
            <a:off x="3003454" y="4301791"/>
            <a:ext cx="4136486" cy="276999"/>
          </a:xfrm>
          <a:prstGeom prst="rect">
            <a:avLst/>
          </a:prstGeom>
          <a:noFill/>
        </p:spPr>
        <p:txBody>
          <a:bodyPr wrap="square" rtlCol="0">
            <a:spAutoFit/>
          </a:bodyPr>
          <a:lstStyle/>
          <a:p>
            <a:r>
              <a:rPr lang="en-US" sz="1200" b="1" i="1" dirty="0"/>
              <a:t>Figure.24 Web application Functionalities</a:t>
            </a:r>
            <a:endParaRPr lang="en-IN" sz="1200" b="1" i="1" dirty="0"/>
          </a:p>
        </p:txBody>
      </p:sp>
    </p:spTree>
    <p:extLst>
      <p:ext uri="{BB962C8B-B14F-4D97-AF65-F5344CB8AC3E}">
        <p14:creationId xmlns:p14="http://schemas.microsoft.com/office/powerpoint/2010/main" val="3593644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E560D-C8E5-B20C-1005-87E6B21E2797}"/>
              </a:ext>
            </a:extLst>
          </p:cNvPr>
          <p:cNvSpPr>
            <a:spLocks noGrp="1"/>
          </p:cNvSpPr>
          <p:nvPr>
            <p:ph type="title"/>
          </p:nvPr>
        </p:nvSpPr>
        <p:spPr/>
        <p:txBody>
          <a:bodyPr>
            <a:normAutofit fontScale="90000"/>
          </a:bodyPr>
          <a:lstStyle/>
          <a:p>
            <a:r>
              <a:rPr lang="en-IN" dirty="0"/>
              <a:t>Web application functionalities</a:t>
            </a:r>
          </a:p>
        </p:txBody>
      </p:sp>
      <p:sp>
        <p:nvSpPr>
          <p:cNvPr id="3" name="Content Placeholder 2">
            <a:extLst>
              <a:ext uri="{FF2B5EF4-FFF2-40B4-BE49-F238E27FC236}">
                <a16:creationId xmlns:a16="http://schemas.microsoft.com/office/drawing/2014/main" id="{DC30386B-C20D-EDAB-4232-88C0F862AC5D}"/>
              </a:ext>
            </a:extLst>
          </p:cNvPr>
          <p:cNvSpPr>
            <a:spLocks noGrp="1"/>
          </p:cNvSpPr>
          <p:nvPr>
            <p:ph sz="half" idx="1"/>
          </p:nvPr>
        </p:nvSpPr>
        <p:spPr/>
        <p:txBody>
          <a:bodyPr>
            <a:normAutofit fontScale="47500" lnSpcReduction="20000"/>
          </a:bodyPr>
          <a:lstStyle/>
          <a:p>
            <a:pPr algn="just"/>
            <a:r>
              <a:rPr lang="en-US" b="1" dirty="0"/>
              <a:t>Home, About Us, and Contact Us Pages: </a:t>
            </a:r>
            <a:r>
              <a:rPr lang="en-US" dirty="0"/>
              <a:t>The platform features informational pages to introduce the website and provide contact details.</a:t>
            </a:r>
          </a:p>
          <a:p>
            <a:pPr algn="just"/>
            <a:r>
              <a:rPr lang="en-US" b="1" dirty="0"/>
              <a:t>Contact Us Page: </a:t>
            </a:r>
            <a:r>
              <a:rPr lang="en-US" dirty="0"/>
              <a:t>This page also includes sending query to admin, by entering the name, e-mail id with a query message, the AI part will detect threat on this query and the system will send query to admin if it is not detected as threat otherwise it will report to the admin and admin can block the user.  </a:t>
            </a:r>
          </a:p>
          <a:p>
            <a:pPr algn="just"/>
            <a:r>
              <a:rPr lang="en-US" b="1" dirty="0"/>
              <a:t>Community and Admin/Employees Pages: </a:t>
            </a:r>
            <a:r>
              <a:rPr lang="en-US" dirty="0"/>
              <a:t>The system includes a Community Page for users to interact and an Admin Page for monitoring and management.</a:t>
            </a:r>
          </a:p>
          <a:p>
            <a:pPr algn="just"/>
            <a:r>
              <a:rPr lang="en-US" b="1" dirty="0"/>
              <a:t>Community Page Login and Signup Options:</a:t>
            </a:r>
          </a:p>
          <a:p>
            <a:pPr lvl="1" algn="just"/>
            <a:r>
              <a:rPr lang="en-US" dirty="0"/>
              <a:t>Login Button: Users enter their email, password, and user ID to log in.</a:t>
            </a:r>
          </a:p>
          <a:p>
            <a:pPr lvl="1" algn="just"/>
            <a:r>
              <a:rPr lang="en-US" dirty="0"/>
              <a:t>Forgot Password Option: Sends an OTP to the registered email, allowing users to reset their password.</a:t>
            </a:r>
          </a:p>
          <a:p>
            <a:pPr algn="just"/>
            <a:r>
              <a:rPr lang="en-US" b="1" dirty="0"/>
              <a:t>User Signup Process: </a:t>
            </a:r>
            <a:r>
              <a:rPr lang="en-US" dirty="0"/>
              <a:t>Users fill in details like username, email, mobile number, password, confirm password, age, and gender. Upon successful signup, the system generates and displays an User ID for reference.</a:t>
            </a:r>
          </a:p>
          <a:p>
            <a:pPr algn="just"/>
            <a:r>
              <a:rPr lang="en-US" b="1" dirty="0"/>
              <a:t>Duplicate Validation During Signup: </a:t>
            </a:r>
            <a:r>
              <a:rPr lang="en-US" dirty="0"/>
              <a:t>The system checks if the username, email, or mobile number are already registered. If they are, it displays a message prompting the user to try different credentials.</a:t>
            </a:r>
          </a:p>
          <a:p>
            <a:pPr algn="just"/>
            <a:r>
              <a:rPr lang="en-US" b="1" dirty="0"/>
              <a:t>Employees Login/Signup: </a:t>
            </a:r>
            <a:r>
              <a:rPr lang="en-US" dirty="0"/>
              <a:t>Employees fill in details like username, email, mobile number, password, confirm password, age, and gender. Upon successful signup and successful verification of admin, the system admin will assign ad send Employee ID and occupation through registered mail..</a:t>
            </a:r>
          </a:p>
          <a:p>
            <a:pPr algn="just"/>
            <a:endParaRPr lang="en-US" dirty="0"/>
          </a:p>
          <a:p>
            <a:endParaRPr lang="en-IN" dirty="0"/>
          </a:p>
        </p:txBody>
      </p:sp>
      <p:sp>
        <p:nvSpPr>
          <p:cNvPr id="4" name="Footer Placeholder 3">
            <a:extLst>
              <a:ext uri="{FF2B5EF4-FFF2-40B4-BE49-F238E27FC236}">
                <a16:creationId xmlns:a16="http://schemas.microsoft.com/office/drawing/2014/main" id="{6E13DA21-6A43-C231-C4E9-389C3F1F339F}"/>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391A407E-DA2A-E22F-6D3E-8D2F15CF18F6}"/>
              </a:ext>
            </a:extLst>
          </p:cNvPr>
          <p:cNvSpPr>
            <a:spLocks noGrp="1"/>
          </p:cNvSpPr>
          <p:nvPr>
            <p:ph type="sldNum" sz="quarter" idx="12"/>
          </p:nvPr>
        </p:nvSpPr>
        <p:spPr/>
        <p:txBody>
          <a:bodyPr/>
          <a:lstStyle/>
          <a:p>
            <a:fld id="{2BB9ACDB-B634-2347-95A4-245F21F5473B}" type="slidenum">
              <a:rPr lang="en-US" smtClean="0"/>
              <a:t>36</a:t>
            </a:fld>
            <a:endParaRPr lang="en-US"/>
          </a:p>
        </p:txBody>
      </p:sp>
    </p:spTree>
    <p:extLst>
      <p:ext uri="{BB962C8B-B14F-4D97-AF65-F5344CB8AC3E}">
        <p14:creationId xmlns:p14="http://schemas.microsoft.com/office/powerpoint/2010/main" val="2975713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70D8F-184B-A04E-BE39-69F5AF9E0465}"/>
              </a:ext>
            </a:extLst>
          </p:cNvPr>
          <p:cNvSpPr>
            <a:spLocks noGrp="1"/>
          </p:cNvSpPr>
          <p:nvPr>
            <p:ph type="title"/>
          </p:nvPr>
        </p:nvSpPr>
        <p:spPr/>
        <p:txBody>
          <a:bodyPr>
            <a:normAutofit fontScale="90000"/>
          </a:bodyPr>
          <a:lstStyle/>
          <a:p>
            <a:r>
              <a:rPr lang="en-IN" dirty="0"/>
              <a:t>Web application functionalities</a:t>
            </a:r>
          </a:p>
        </p:txBody>
      </p:sp>
      <p:sp>
        <p:nvSpPr>
          <p:cNvPr id="3" name="Content Placeholder 2">
            <a:extLst>
              <a:ext uri="{FF2B5EF4-FFF2-40B4-BE49-F238E27FC236}">
                <a16:creationId xmlns:a16="http://schemas.microsoft.com/office/drawing/2014/main" id="{80FEC645-925B-57C4-7EF7-0158603A27F6}"/>
              </a:ext>
            </a:extLst>
          </p:cNvPr>
          <p:cNvSpPr>
            <a:spLocks noGrp="1"/>
          </p:cNvSpPr>
          <p:nvPr>
            <p:ph sz="half" idx="1"/>
          </p:nvPr>
        </p:nvSpPr>
        <p:spPr/>
        <p:txBody>
          <a:bodyPr>
            <a:normAutofit fontScale="55000" lnSpcReduction="20000"/>
          </a:bodyPr>
          <a:lstStyle/>
          <a:p>
            <a:pPr algn="just"/>
            <a:r>
              <a:rPr lang="en-US" b="1" dirty="0"/>
              <a:t>Community Forum Access: </a:t>
            </a:r>
            <a:r>
              <a:rPr lang="en-US" dirty="0"/>
              <a:t>After logging in, users can post messages and view others' messages on the Community Forum.</a:t>
            </a:r>
          </a:p>
          <a:p>
            <a:pPr algn="just"/>
            <a:r>
              <a:rPr lang="en-US" b="1" dirty="0"/>
              <a:t>Threat Detection in Posts: </a:t>
            </a:r>
            <a:r>
              <a:rPr lang="en-US" dirty="0"/>
              <a:t>The system analyzes user posts for potential threats:</a:t>
            </a:r>
          </a:p>
          <a:p>
            <a:pPr lvl="1" algn="just"/>
            <a:r>
              <a:rPr lang="en-US" dirty="0"/>
              <a:t>Non-Threatening Messages: Displayed on the forum for all users.</a:t>
            </a:r>
          </a:p>
          <a:p>
            <a:pPr lvl="1" algn="just"/>
            <a:r>
              <a:rPr lang="en-US" dirty="0"/>
              <a:t>Threatening Messages: Blocked from posting, reported to the admin, and not visible to users.</a:t>
            </a:r>
          </a:p>
          <a:p>
            <a:pPr algn="just"/>
            <a:r>
              <a:rPr lang="en-US" b="1" dirty="0"/>
              <a:t>Admin Login: </a:t>
            </a:r>
            <a:r>
              <a:rPr lang="en-US" dirty="0"/>
              <a:t>Admins can log in to the Admin Page to manage and review detected threats, detected threats from queries, assign employee id and occupation, edit/delete employees, edit users and see visuals.</a:t>
            </a:r>
          </a:p>
          <a:p>
            <a:pPr algn="just"/>
            <a:r>
              <a:rPr lang="en-US" b="1" dirty="0"/>
              <a:t>Threat Monitoring Dashboard:</a:t>
            </a:r>
            <a:r>
              <a:rPr lang="en-US" dirty="0"/>
              <a:t> Admins/Employees have access to a dashboard displaying threats in table and chart formats for comprehensive monitoring.</a:t>
            </a:r>
          </a:p>
          <a:p>
            <a:pPr algn="just"/>
            <a:r>
              <a:rPr lang="en-US" b="1" dirty="0"/>
              <a:t>Threat Details in Table Format: </a:t>
            </a:r>
            <a:r>
              <a:rPr lang="en-US" dirty="0"/>
              <a:t>The table lists username, message, and threat description, providing clear insights into flagged activities.</a:t>
            </a:r>
          </a:p>
        </p:txBody>
      </p:sp>
      <p:sp>
        <p:nvSpPr>
          <p:cNvPr id="4" name="Footer Placeholder 3">
            <a:extLst>
              <a:ext uri="{FF2B5EF4-FFF2-40B4-BE49-F238E27FC236}">
                <a16:creationId xmlns:a16="http://schemas.microsoft.com/office/drawing/2014/main" id="{B0156261-3DAA-CD7B-3E80-3B388F852A64}"/>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BCE6B516-9455-1402-3CE0-B62D63A3B690}"/>
              </a:ext>
            </a:extLst>
          </p:cNvPr>
          <p:cNvSpPr>
            <a:spLocks noGrp="1"/>
          </p:cNvSpPr>
          <p:nvPr>
            <p:ph type="sldNum" sz="quarter" idx="12"/>
          </p:nvPr>
        </p:nvSpPr>
        <p:spPr/>
        <p:txBody>
          <a:bodyPr/>
          <a:lstStyle/>
          <a:p>
            <a:fld id="{2BB9ACDB-B634-2347-95A4-245F21F5473B}" type="slidenum">
              <a:rPr lang="en-US" smtClean="0"/>
              <a:t>37</a:t>
            </a:fld>
            <a:endParaRPr lang="en-US"/>
          </a:p>
        </p:txBody>
      </p:sp>
    </p:spTree>
    <p:extLst>
      <p:ext uri="{BB962C8B-B14F-4D97-AF65-F5344CB8AC3E}">
        <p14:creationId xmlns:p14="http://schemas.microsoft.com/office/powerpoint/2010/main" val="4216634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A42F6-D289-9126-9864-007DBA905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B1D86-5BC1-8139-9614-7573116A218D}"/>
              </a:ext>
            </a:extLst>
          </p:cNvPr>
          <p:cNvSpPr>
            <a:spLocks noGrp="1"/>
          </p:cNvSpPr>
          <p:nvPr>
            <p:ph type="title"/>
          </p:nvPr>
        </p:nvSpPr>
        <p:spPr/>
        <p:txBody>
          <a:bodyPr>
            <a:normAutofit fontScale="90000"/>
          </a:bodyPr>
          <a:lstStyle/>
          <a:p>
            <a:r>
              <a:rPr lang="en-IN" dirty="0"/>
              <a:t>Web application functionalities</a:t>
            </a:r>
          </a:p>
        </p:txBody>
      </p:sp>
      <p:sp>
        <p:nvSpPr>
          <p:cNvPr id="3" name="Content Placeholder 2">
            <a:extLst>
              <a:ext uri="{FF2B5EF4-FFF2-40B4-BE49-F238E27FC236}">
                <a16:creationId xmlns:a16="http://schemas.microsoft.com/office/drawing/2014/main" id="{0DCF9775-A4D8-A028-1325-80AEB8DA32DA}"/>
              </a:ext>
            </a:extLst>
          </p:cNvPr>
          <p:cNvSpPr>
            <a:spLocks noGrp="1"/>
          </p:cNvSpPr>
          <p:nvPr>
            <p:ph sz="half" idx="1"/>
          </p:nvPr>
        </p:nvSpPr>
        <p:spPr/>
        <p:txBody>
          <a:bodyPr>
            <a:normAutofit fontScale="62500" lnSpcReduction="20000"/>
          </a:bodyPr>
          <a:lstStyle/>
          <a:p>
            <a:pPr algn="just"/>
            <a:r>
              <a:rPr lang="en-US" b="1" dirty="0"/>
              <a:t>Permanent User Blocking: </a:t>
            </a:r>
            <a:r>
              <a:rPr lang="en-US" dirty="0"/>
              <a:t>Admins can permanently block users from accessing the platform if their behavior violates the terms.</a:t>
            </a:r>
          </a:p>
          <a:p>
            <a:pPr algn="just"/>
            <a:r>
              <a:rPr lang="en-US" b="1" dirty="0"/>
              <a:t>Blocked User Login Restriction: </a:t>
            </a:r>
            <a:r>
              <a:rPr lang="en-US" dirty="0"/>
              <a:t>If a blocked user attempts to log in, the system displays a message stating, "You are blocked."</a:t>
            </a:r>
          </a:p>
          <a:p>
            <a:pPr algn="just"/>
            <a:r>
              <a:rPr lang="en-US" b="1" dirty="0"/>
              <a:t>User-Friendly Password Reset: </a:t>
            </a:r>
            <a:r>
              <a:rPr lang="en-US" dirty="0"/>
              <a:t>The Forgot Password functionality ensures a secure and seamless password recovery process through OTP verification.</a:t>
            </a:r>
          </a:p>
          <a:p>
            <a:pPr algn="just"/>
            <a:r>
              <a:rPr lang="en-US" b="1" dirty="0"/>
              <a:t>User ID Management: </a:t>
            </a:r>
            <a:r>
              <a:rPr lang="en-US" dirty="0"/>
              <a:t>The system automatically generates unique user IDs for users during signup, ensuring user identification and reference.</a:t>
            </a:r>
          </a:p>
          <a:p>
            <a:pPr algn="just"/>
            <a:r>
              <a:rPr lang="en-US" b="1" dirty="0"/>
              <a:t>Enhanced Security: </a:t>
            </a:r>
            <a:r>
              <a:rPr lang="en-US" dirty="0"/>
              <a:t>The platform emphasizes security by detecting malicious content, preventing threats from spreading, and giving admins control over user activities.</a:t>
            </a:r>
          </a:p>
        </p:txBody>
      </p:sp>
      <p:sp>
        <p:nvSpPr>
          <p:cNvPr id="4" name="Footer Placeholder 3">
            <a:extLst>
              <a:ext uri="{FF2B5EF4-FFF2-40B4-BE49-F238E27FC236}">
                <a16:creationId xmlns:a16="http://schemas.microsoft.com/office/drawing/2014/main" id="{3A9753B0-B427-575B-CAC9-65EDBFBE909E}"/>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618A8F43-2C16-27FF-BF78-CAE21EC53EF5}"/>
              </a:ext>
            </a:extLst>
          </p:cNvPr>
          <p:cNvSpPr>
            <a:spLocks noGrp="1"/>
          </p:cNvSpPr>
          <p:nvPr>
            <p:ph type="sldNum" sz="quarter" idx="12"/>
          </p:nvPr>
        </p:nvSpPr>
        <p:spPr/>
        <p:txBody>
          <a:bodyPr/>
          <a:lstStyle/>
          <a:p>
            <a:fld id="{2BB9ACDB-B634-2347-95A4-245F21F5473B}" type="slidenum">
              <a:rPr lang="en-US" smtClean="0"/>
              <a:t>38</a:t>
            </a:fld>
            <a:endParaRPr lang="en-US"/>
          </a:p>
        </p:txBody>
      </p:sp>
    </p:spTree>
    <p:extLst>
      <p:ext uri="{BB962C8B-B14F-4D97-AF65-F5344CB8AC3E}">
        <p14:creationId xmlns:p14="http://schemas.microsoft.com/office/powerpoint/2010/main" val="2226943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9A4E-6324-02FF-10CE-CAF9218A1196}"/>
              </a:ext>
            </a:extLst>
          </p:cNvPr>
          <p:cNvSpPr>
            <a:spLocks noGrp="1"/>
          </p:cNvSpPr>
          <p:nvPr>
            <p:ph type="title"/>
          </p:nvPr>
        </p:nvSpPr>
        <p:spPr>
          <a:xfrm>
            <a:off x="457200" y="205979"/>
            <a:ext cx="8229600" cy="540688"/>
          </a:xfrm>
        </p:spPr>
        <p:txBody>
          <a:bodyPr anchor="ctr">
            <a:normAutofit/>
          </a:bodyPr>
          <a:lstStyle/>
          <a:p>
            <a:pPr>
              <a:lnSpc>
                <a:spcPct val="90000"/>
              </a:lnSpc>
            </a:pPr>
            <a:r>
              <a:rPr lang="en-US" dirty="0"/>
              <a:t>Use Case Diagram</a:t>
            </a:r>
            <a:endParaRPr lang="en-IN" dirty="0"/>
          </a:p>
        </p:txBody>
      </p:sp>
      <p:pic>
        <p:nvPicPr>
          <p:cNvPr id="7" name="Picture 6" descr="A diagram of a system&#10;&#10;AI-generated content may be incorrect.">
            <a:extLst>
              <a:ext uri="{FF2B5EF4-FFF2-40B4-BE49-F238E27FC236}">
                <a16:creationId xmlns:a16="http://schemas.microsoft.com/office/drawing/2014/main" id="{74A94312-007E-E762-5784-7729ED170DB7}"/>
              </a:ext>
            </a:extLst>
          </p:cNvPr>
          <p:cNvPicPr>
            <a:picLocks noChangeAspect="1"/>
          </p:cNvPicPr>
          <p:nvPr/>
        </p:nvPicPr>
        <p:blipFill>
          <a:blip r:embed="rId3"/>
          <a:stretch>
            <a:fillRect/>
          </a:stretch>
        </p:blipFill>
        <p:spPr>
          <a:xfrm>
            <a:off x="4633136" y="205979"/>
            <a:ext cx="3799668" cy="4074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12C9487A-F6E8-227B-714B-7316E6E76908}"/>
              </a:ext>
            </a:extLst>
          </p:cNvPr>
          <p:cNvSpPr>
            <a:spLocks noGrp="1"/>
          </p:cNvSpPr>
          <p:nvPr>
            <p:ph type="ftr" sz="quarter" idx="11"/>
          </p:nvPr>
        </p:nvSpPr>
        <p:spPr>
          <a:xfrm>
            <a:off x="1663700" y="4767263"/>
            <a:ext cx="5797550" cy="273844"/>
          </a:xfrm>
        </p:spPr>
        <p:txBody>
          <a:bodyPr anchor="ctr">
            <a:normAutofit/>
          </a:bodyPr>
          <a:lstStyle/>
          <a:p>
            <a:pPr>
              <a:lnSpc>
                <a:spcPct val="90000"/>
              </a:lnSpc>
              <a:spcAft>
                <a:spcPts val="600"/>
              </a:spcAft>
            </a:pPr>
            <a:r>
              <a:rPr lang="en-US"/>
              <a:t>Group 1, AI-Powered Threat Detection for Networks</a:t>
            </a:r>
          </a:p>
        </p:txBody>
      </p:sp>
      <p:sp>
        <p:nvSpPr>
          <p:cNvPr id="5" name="Slide Number Placeholder 4">
            <a:extLst>
              <a:ext uri="{FF2B5EF4-FFF2-40B4-BE49-F238E27FC236}">
                <a16:creationId xmlns:a16="http://schemas.microsoft.com/office/drawing/2014/main" id="{F7FEF68B-AF94-1054-9E8F-8FFC3163DD9A}"/>
              </a:ext>
            </a:extLst>
          </p:cNvPr>
          <p:cNvSpPr>
            <a:spLocks noGrp="1"/>
          </p:cNvSpPr>
          <p:nvPr>
            <p:ph type="sldNum" sz="quarter" idx="12"/>
          </p:nvPr>
        </p:nvSpPr>
        <p:spPr>
          <a:xfrm>
            <a:off x="6927850" y="4767263"/>
            <a:ext cx="2133600" cy="273844"/>
          </a:xfrm>
        </p:spPr>
        <p:txBody>
          <a:bodyPr anchor="ctr">
            <a:normAutofit/>
          </a:bodyPr>
          <a:lstStyle/>
          <a:p>
            <a:pPr>
              <a:lnSpc>
                <a:spcPct val="90000"/>
              </a:lnSpc>
              <a:spcAft>
                <a:spcPts val="600"/>
              </a:spcAft>
            </a:pPr>
            <a:fld id="{2BB9ACDB-B634-2347-95A4-245F21F5473B}" type="slidenum">
              <a:rPr lang="en-US" smtClean="0"/>
              <a:pPr>
                <a:lnSpc>
                  <a:spcPct val="90000"/>
                </a:lnSpc>
                <a:spcAft>
                  <a:spcPts val="600"/>
                </a:spcAft>
              </a:pPr>
              <a:t>39</a:t>
            </a:fld>
            <a:endParaRPr lang="en-US"/>
          </a:p>
        </p:txBody>
      </p:sp>
      <p:sp>
        <p:nvSpPr>
          <p:cNvPr id="8" name="TextBox 7">
            <a:extLst>
              <a:ext uri="{FF2B5EF4-FFF2-40B4-BE49-F238E27FC236}">
                <a16:creationId xmlns:a16="http://schemas.microsoft.com/office/drawing/2014/main" id="{B3290EE6-12CB-6DCC-C820-649D2EF42736}"/>
              </a:ext>
            </a:extLst>
          </p:cNvPr>
          <p:cNvSpPr txBox="1"/>
          <p:nvPr/>
        </p:nvSpPr>
        <p:spPr>
          <a:xfrm>
            <a:off x="5075167" y="4308753"/>
            <a:ext cx="3705365" cy="276999"/>
          </a:xfrm>
          <a:prstGeom prst="rect">
            <a:avLst/>
          </a:prstGeom>
          <a:noFill/>
        </p:spPr>
        <p:txBody>
          <a:bodyPr wrap="square" rtlCol="0">
            <a:spAutoFit/>
          </a:bodyPr>
          <a:lstStyle/>
          <a:p>
            <a:r>
              <a:rPr lang="en-US" sz="1200" b="1" i="1" dirty="0"/>
              <a:t>Figure.25 Web application Use Case Diagram</a:t>
            </a:r>
            <a:endParaRPr lang="en-IN" sz="1200" b="1" i="1" dirty="0"/>
          </a:p>
        </p:txBody>
      </p:sp>
      <p:sp>
        <p:nvSpPr>
          <p:cNvPr id="6" name="TextBox 5">
            <a:extLst>
              <a:ext uri="{FF2B5EF4-FFF2-40B4-BE49-F238E27FC236}">
                <a16:creationId xmlns:a16="http://schemas.microsoft.com/office/drawing/2014/main" id="{8A940ED6-CAC3-1744-0456-14BDC9374275}"/>
              </a:ext>
            </a:extLst>
          </p:cNvPr>
          <p:cNvSpPr txBox="1"/>
          <p:nvPr/>
        </p:nvSpPr>
        <p:spPr>
          <a:xfrm>
            <a:off x="198120" y="1048256"/>
            <a:ext cx="4181020" cy="3046988"/>
          </a:xfrm>
          <a:prstGeom prst="rect">
            <a:avLst/>
          </a:prstGeom>
          <a:noFill/>
        </p:spPr>
        <p:txBody>
          <a:bodyPr wrap="square">
            <a:spAutoFit/>
          </a:bodyPr>
          <a:lstStyle/>
          <a:p>
            <a:pPr marL="171450" indent="-171450" algn="just">
              <a:buFont typeface="Arial" panose="020B0604020202020204" pitchFamily="34" charset="0"/>
              <a:buChar char="•"/>
            </a:pPr>
            <a:r>
              <a:rPr lang="en-US" sz="1200" b="1" dirty="0"/>
              <a:t>Admin Role: </a:t>
            </a:r>
            <a:r>
              <a:rPr lang="en-US" sz="1200" dirty="0"/>
              <a:t>The admin can manage user and employee data, including blocking users, modifying/deleting details, and assigning employee roles (ID and occupation). They also oversee system threads.</a:t>
            </a:r>
          </a:p>
          <a:p>
            <a:pPr marL="171450" indent="-171450" algn="just">
              <a:buFont typeface="Arial" panose="020B0604020202020204" pitchFamily="34" charset="0"/>
              <a:buChar char="•"/>
            </a:pPr>
            <a:r>
              <a:rPr lang="en-US" sz="1200" b="1" dirty="0"/>
              <a:t>Employee Role: </a:t>
            </a:r>
            <a:r>
              <a:rPr lang="en-US" sz="1200" dirty="0"/>
              <a:t>Employees can log in, view thread visuals, and perform tasks assigned by the admin related to thread monitoring or data updates.</a:t>
            </a:r>
          </a:p>
          <a:p>
            <a:pPr marL="171450" indent="-171450" algn="just">
              <a:buFont typeface="Arial" panose="020B0604020202020204" pitchFamily="34" charset="0"/>
              <a:buChar char="•"/>
            </a:pPr>
            <a:r>
              <a:rPr lang="en-US" sz="1200" b="1" dirty="0"/>
              <a:t>Registered User: </a:t>
            </a:r>
            <a:r>
              <a:rPr lang="en-US" sz="1200" dirty="0"/>
              <a:t>Registered users can sign up, log in, update their profiles, post on community forums, and engage with the system interactively.</a:t>
            </a:r>
          </a:p>
          <a:p>
            <a:pPr marL="171450" indent="-171450" algn="just">
              <a:buFont typeface="Arial" panose="020B0604020202020204" pitchFamily="34" charset="0"/>
              <a:buChar char="•"/>
            </a:pPr>
            <a:r>
              <a:rPr lang="en-US" sz="1200" b="1" dirty="0"/>
              <a:t>Unregistered User: </a:t>
            </a:r>
            <a:r>
              <a:rPr lang="en-US" sz="1200" dirty="0"/>
              <a:t>Unregistered users are limited to filling out contact forms to communicate or request access.</a:t>
            </a:r>
          </a:p>
          <a:p>
            <a:pPr marL="171450" indent="-171450" algn="just">
              <a:buFont typeface="Arial" panose="020B0604020202020204" pitchFamily="34" charset="0"/>
              <a:buChar char="•"/>
            </a:pPr>
            <a:r>
              <a:rPr lang="en-US" sz="1200" b="1" dirty="0"/>
              <a:t>System Design: </a:t>
            </a:r>
            <a:r>
              <a:rPr lang="en-US" sz="1200" dirty="0"/>
              <a:t>The "AI Threat Detection System" ensures clear role-based access and functionality, enhancing usability and security.</a:t>
            </a:r>
          </a:p>
        </p:txBody>
      </p:sp>
    </p:spTree>
    <p:extLst>
      <p:ext uri="{BB962C8B-B14F-4D97-AF65-F5344CB8AC3E}">
        <p14:creationId xmlns:p14="http://schemas.microsoft.com/office/powerpoint/2010/main" val="217130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EFFC8-8C1F-38E6-2CE8-9AE05F6AA0AB}"/>
              </a:ext>
            </a:extLst>
          </p:cNvPr>
          <p:cNvSpPr>
            <a:spLocks noGrp="1"/>
          </p:cNvSpPr>
          <p:nvPr>
            <p:ph type="title"/>
          </p:nvPr>
        </p:nvSpPr>
        <p:spPr/>
        <p:txBody>
          <a:bodyPr>
            <a:normAutofit fontScale="90000"/>
          </a:bodyPr>
          <a:lstStyle/>
          <a:p>
            <a:r>
              <a:rPr lang="en-US" dirty="0"/>
              <a:t>Background Study</a:t>
            </a:r>
            <a:endParaRPr lang="en-IN" dirty="0"/>
          </a:p>
        </p:txBody>
      </p:sp>
      <p:sp>
        <p:nvSpPr>
          <p:cNvPr id="3" name="Content Placeholder 2">
            <a:extLst>
              <a:ext uri="{FF2B5EF4-FFF2-40B4-BE49-F238E27FC236}">
                <a16:creationId xmlns:a16="http://schemas.microsoft.com/office/drawing/2014/main" id="{6A00C3FC-9170-1485-6864-CE0265275CDA}"/>
              </a:ext>
            </a:extLst>
          </p:cNvPr>
          <p:cNvSpPr>
            <a:spLocks noGrp="1"/>
          </p:cNvSpPr>
          <p:nvPr>
            <p:ph sz="half" idx="1"/>
          </p:nvPr>
        </p:nvSpPr>
        <p:spPr/>
        <p:txBody>
          <a:bodyPr>
            <a:normAutofit fontScale="92500" lnSpcReduction="20000"/>
          </a:bodyPr>
          <a:lstStyle/>
          <a:p>
            <a:pPr lvl="1" algn="just"/>
            <a:r>
              <a:rPr lang="en-US" b="1" dirty="0"/>
              <a:t>Cloud as a Business Backbone: </a:t>
            </a:r>
            <a:r>
              <a:rPr lang="en-US" dirty="0"/>
              <a:t>The cloud has transitioned from an emerging technology to an essential infrastructure for modern businesses, offering flexibility, scalability, and cost savings(</a:t>
            </a:r>
            <a:r>
              <a:rPr lang="en-US" dirty="0" err="1"/>
              <a:t>Unlu</a:t>
            </a:r>
            <a:r>
              <a:rPr lang="en-US" dirty="0"/>
              <a:t>, 2025).</a:t>
            </a:r>
          </a:p>
          <a:p>
            <a:pPr lvl="1" algn="just"/>
            <a:r>
              <a:rPr lang="en-US" b="1" dirty="0"/>
              <a:t>Inherent Security Risks: </a:t>
            </a:r>
            <a:r>
              <a:rPr lang="en-US" dirty="0"/>
              <a:t>Cloud environments are not inherently secure, with 45% of breaches being cloud-based, highlighting the vulnerabilities within multi-cloud setups(</a:t>
            </a:r>
            <a:r>
              <a:rPr lang="en-US" dirty="0" err="1"/>
              <a:t>Unlu</a:t>
            </a:r>
            <a:r>
              <a:rPr lang="en-US" dirty="0"/>
              <a:t>, 2025).</a:t>
            </a:r>
          </a:p>
          <a:p>
            <a:pPr lvl="1" algn="just"/>
            <a:r>
              <a:rPr lang="en-US" b="1" dirty="0"/>
              <a:t>Shared Responsibility Model:</a:t>
            </a:r>
            <a:r>
              <a:rPr lang="en-US" dirty="0"/>
              <a:t> Cloud security is a shared responsibility between the customer and the cloud provider, emphasizing the importance of robust security strategies(</a:t>
            </a:r>
            <a:r>
              <a:rPr lang="en-US" dirty="0" err="1"/>
              <a:t>Unlu</a:t>
            </a:r>
            <a:r>
              <a:rPr lang="en-US" dirty="0"/>
              <a:t>, 2025).</a:t>
            </a:r>
            <a:endParaRPr lang="en-IN" dirty="0"/>
          </a:p>
        </p:txBody>
      </p:sp>
      <p:sp>
        <p:nvSpPr>
          <p:cNvPr id="4" name="Footer Placeholder 3">
            <a:extLst>
              <a:ext uri="{FF2B5EF4-FFF2-40B4-BE49-F238E27FC236}">
                <a16:creationId xmlns:a16="http://schemas.microsoft.com/office/drawing/2014/main" id="{A2FD9DC7-76A7-03A9-5C6A-A1DE8308FF6C}"/>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26F01782-3DD6-625E-A4DB-20E5CDC7D816}"/>
              </a:ext>
            </a:extLst>
          </p:cNvPr>
          <p:cNvSpPr>
            <a:spLocks noGrp="1"/>
          </p:cNvSpPr>
          <p:nvPr>
            <p:ph type="sldNum" sz="quarter" idx="12"/>
          </p:nvPr>
        </p:nvSpPr>
        <p:spPr/>
        <p:txBody>
          <a:bodyPr/>
          <a:lstStyle/>
          <a:p>
            <a:fld id="{2BB9ACDB-B634-2347-95A4-245F21F5473B}" type="slidenum">
              <a:rPr lang="en-US" smtClean="0"/>
              <a:t>4</a:t>
            </a:fld>
            <a:endParaRPr lang="en-US"/>
          </a:p>
        </p:txBody>
      </p:sp>
    </p:spTree>
    <p:extLst>
      <p:ext uri="{BB962C8B-B14F-4D97-AF65-F5344CB8AC3E}">
        <p14:creationId xmlns:p14="http://schemas.microsoft.com/office/powerpoint/2010/main" val="831949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EA47-C036-4576-1677-3910D3B38E56}"/>
              </a:ext>
            </a:extLst>
          </p:cNvPr>
          <p:cNvSpPr>
            <a:spLocks noGrp="1"/>
          </p:cNvSpPr>
          <p:nvPr>
            <p:ph type="title"/>
          </p:nvPr>
        </p:nvSpPr>
        <p:spPr>
          <a:xfrm>
            <a:off x="457200" y="205979"/>
            <a:ext cx="8229600" cy="857250"/>
          </a:xfrm>
        </p:spPr>
        <p:txBody>
          <a:bodyPr anchor="ctr">
            <a:normAutofit/>
          </a:bodyPr>
          <a:lstStyle/>
          <a:p>
            <a:r>
              <a:rPr lang="en-IN" cap="none" dirty="0"/>
              <a:t>Home Page</a:t>
            </a:r>
          </a:p>
        </p:txBody>
      </p:sp>
      <p:sp>
        <p:nvSpPr>
          <p:cNvPr id="3" name="TextBox 2">
            <a:extLst>
              <a:ext uri="{FF2B5EF4-FFF2-40B4-BE49-F238E27FC236}">
                <a16:creationId xmlns:a16="http://schemas.microsoft.com/office/drawing/2014/main" id="{32151187-7351-70F6-EC57-73C8173DDEB1}"/>
              </a:ext>
            </a:extLst>
          </p:cNvPr>
          <p:cNvSpPr txBox="1"/>
          <p:nvPr/>
        </p:nvSpPr>
        <p:spPr>
          <a:xfrm>
            <a:off x="457200" y="1253729"/>
            <a:ext cx="1820174" cy="3264408"/>
          </a:xfrm>
          <a:prstGeom prst="rect">
            <a:avLst/>
          </a:prstGeom>
        </p:spPr>
        <p:txBody>
          <a:bodyPr rtlCol="0" anchor="t">
            <a:normAutofit/>
          </a:bodyPr>
          <a:lstStyle/>
          <a:p>
            <a:pPr algn="just">
              <a:spcAft>
                <a:spcPts val="600"/>
              </a:spcAft>
            </a:pPr>
            <a:r>
              <a:rPr lang="en-US" sz="1600" kern="1200" dirty="0">
                <a:solidFill>
                  <a:srgbClr val="58595B"/>
                </a:solidFill>
              </a:rPr>
              <a:t>This home page consist of basic information about website and its usage(Figure.26).</a:t>
            </a:r>
          </a:p>
        </p:txBody>
      </p:sp>
      <p:pic>
        <p:nvPicPr>
          <p:cNvPr id="8" name="Picture 7">
            <a:extLst>
              <a:ext uri="{FF2B5EF4-FFF2-40B4-BE49-F238E27FC236}">
                <a16:creationId xmlns:a16="http://schemas.microsoft.com/office/drawing/2014/main" id="{867D1ABC-E457-151E-6576-5A5EEC366001}"/>
              </a:ext>
            </a:extLst>
          </p:cNvPr>
          <p:cNvPicPr>
            <a:picLocks noChangeAspect="1"/>
          </p:cNvPicPr>
          <p:nvPr/>
        </p:nvPicPr>
        <p:blipFill>
          <a:blip r:embed="rId3"/>
          <a:srcRect r="3" b="13801"/>
          <a:stretch/>
        </p:blipFill>
        <p:spPr>
          <a:xfrm>
            <a:off x="3726841" y="634604"/>
            <a:ext cx="5046821" cy="3816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76607651-C55C-906D-B899-DF12BDC05B14}"/>
              </a:ext>
            </a:extLst>
          </p:cNvPr>
          <p:cNvSpPr>
            <a:spLocks noGrp="1"/>
          </p:cNvSpPr>
          <p:nvPr>
            <p:ph type="ftr" sz="quarter" idx="4294967295"/>
          </p:nvPr>
        </p:nvSpPr>
        <p:spPr>
          <a:xfrm>
            <a:off x="1663700" y="4767263"/>
            <a:ext cx="5797550" cy="273844"/>
          </a:xfrm>
        </p:spPr>
        <p:txBody>
          <a:bodyPr/>
          <a:lstStyle/>
          <a:p>
            <a:pPr>
              <a:spcAft>
                <a:spcPts val="600"/>
              </a:spcAft>
            </a:pPr>
            <a:r>
              <a:rPr lang="en-US"/>
              <a:t>Group 1, AI-Powered Threat Detection for Networks</a:t>
            </a:r>
          </a:p>
        </p:txBody>
      </p:sp>
      <p:sp>
        <p:nvSpPr>
          <p:cNvPr id="5" name="Slide Number Placeholder 4" hidden="1">
            <a:extLst>
              <a:ext uri="{FF2B5EF4-FFF2-40B4-BE49-F238E27FC236}">
                <a16:creationId xmlns:a16="http://schemas.microsoft.com/office/drawing/2014/main" id="{81433371-FE44-78AE-7FC1-BD8364F68C9F}"/>
              </a:ext>
            </a:extLst>
          </p:cNvPr>
          <p:cNvSpPr>
            <a:spLocks noGrp="1"/>
          </p:cNvSpPr>
          <p:nvPr>
            <p:ph type="sldNum" sz="quarter" idx="4294967295"/>
          </p:nvPr>
        </p:nvSpPr>
        <p:spPr>
          <a:xfrm>
            <a:off x="6927850" y="4767263"/>
            <a:ext cx="2133600" cy="273844"/>
          </a:xfrm>
        </p:spPr>
        <p:txBody>
          <a:bodyPr/>
          <a:lstStyle/>
          <a:p>
            <a:pPr>
              <a:spcAft>
                <a:spcPts val="600"/>
              </a:spcAft>
            </a:pPr>
            <a:fld id="{2BB9ACDB-B634-2347-95A4-245F21F5473B}" type="slidenum">
              <a:rPr lang="en-US" smtClean="0"/>
              <a:pPr>
                <a:spcAft>
                  <a:spcPts val="600"/>
                </a:spcAft>
              </a:pPr>
              <a:t>40</a:t>
            </a:fld>
            <a:endParaRPr lang="en-US"/>
          </a:p>
        </p:txBody>
      </p:sp>
      <p:sp>
        <p:nvSpPr>
          <p:cNvPr id="9" name="TextBox 8">
            <a:extLst>
              <a:ext uri="{FF2B5EF4-FFF2-40B4-BE49-F238E27FC236}">
                <a16:creationId xmlns:a16="http://schemas.microsoft.com/office/drawing/2014/main" id="{A81E4CEA-646D-87BC-393A-B6F0C571E7E3}"/>
              </a:ext>
            </a:extLst>
          </p:cNvPr>
          <p:cNvSpPr txBox="1"/>
          <p:nvPr/>
        </p:nvSpPr>
        <p:spPr>
          <a:xfrm>
            <a:off x="5337024" y="326728"/>
            <a:ext cx="2069616" cy="276999"/>
          </a:xfrm>
          <a:prstGeom prst="rect">
            <a:avLst/>
          </a:prstGeom>
          <a:noFill/>
        </p:spPr>
        <p:txBody>
          <a:bodyPr wrap="square" rtlCol="0">
            <a:spAutoFit/>
          </a:bodyPr>
          <a:lstStyle/>
          <a:p>
            <a:r>
              <a:rPr lang="en-US" sz="1200" b="1" i="1" dirty="0"/>
              <a:t>Figure.26 Home Page</a:t>
            </a:r>
            <a:endParaRPr lang="en-IN" sz="1200" b="1" i="1" dirty="0"/>
          </a:p>
        </p:txBody>
      </p:sp>
    </p:spTree>
    <p:extLst>
      <p:ext uri="{BB962C8B-B14F-4D97-AF65-F5344CB8AC3E}">
        <p14:creationId xmlns:p14="http://schemas.microsoft.com/office/powerpoint/2010/main" val="362231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46BF-3247-07A3-F2CF-20A946168415}"/>
              </a:ext>
            </a:extLst>
          </p:cNvPr>
          <p:cNvSpPr>
            <a:spLocks noGrp="1"/>
          </p:cNvSpPr>
          <p:nvPr>
            <p:ph type="title"/>
          </p:nvPr>
        </p:nvSpPr>
        <p:spPr>
          <a:xfrm>
            <a:off x="198408" y="202479"/>
            <a:ext cx="8229600" cy="540688"/>
          </a:xfrm>
        </p:spPr>
        <p:txBody>
          <a:bodyPr>
            <a:normAutofit fontScale="90000"/>
          </a:bodyPr>
          <a:lstStyle/>
          <a:p>
            <a:r>
              <a:rPr lang="en-IN" dirty="0"/>
              <a:t>About Us - Page</a:t>
            </a:r>
          </a:p>
        </p:txBody>
      </p:sp>
      <p:sp>
        <p:nvSpPr>
          <p:cNvPr id="4" name="Footer Placeholder 3">
            <a:extLst>
              <a:ext uri="{FF2B5EF4-FFF2-40B4-BE49-F238E27FC236}">
                <a16:creationId xmlns:a16="http://schemas.microsoft.com/office/drawing/2014/main" id="{D6BC3BB8-87AB-3200-55EA-C929BB7BE7FA}"/>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34433538-A403-AAE9-79FA-88A7F7E195B3}"/>
              </a:ext>
            </a:extLst>
          </p:cNvPr>
          <p:cNvSpPr>
            <a:spLocks noGrp="1"/>
          </p:cNvSpPr>
          <p:nvPr>
            <p:ph type="sldNum" sz="quarter" idx="12"/>
          </p:nvPr>
        </p:nvSpPr>
        <p:spPr/>
        <p:txBody>
          <a:bodyPr/>
          <a:lstStyle/>
          <a:p>
            <a:fld id="{2BB9ACDB-B634-2347-95A4-245F21F5473B}" type="slidenum">
              <a:rPr lang="en-US" smtClean="0"/>
              <a:t>41</a:t>
            </a:fld>
            <a:endParaRPr lang="en-US"/>
          </a:p>
        </p:txBody>
      </p:sp>
      <p:sp>
        <p:nvSpPr>
          <p:cNvPr id="3" name="TextBox 2">
            <a:extLst>
              <a:ext uri="{FF2B5EF4-FFF2-40B4-BE49-F238E27FC236}">
                <a16:creationId xmlns:a16="http://schemas.microsoft.com/office/drawing/2014/main" id="{0DF343EE-4888-8C23-5415-21F9F8ACA49F}"/>
              </a:ext>
            </a:extLst>
          </p:cNvPr>
          <p:cNvSpPr txBox="1"/>
          <p:nvPr/>
        </p:nvSpPr>
        <p:spPr>
          <a:xfrm>
            <a:off x="198408" y="843253"/>
            <a:ext cx="3317369" cy="1200329"/>
          </a:xfrm>
          <a:prstGeom prst="rect">
            <a:avLst/>
          </a:prstGeom>
          <a:noFill/>
        </p:spPr>
        <p:txBody>
          <a:bodyPr wrap="square" rtlCol="0">
            <a:spAutoFit/>
          </a:bodyPr>
          <a:lstStyle/>
          <a:p>
            <a:pPr algn="just"/>
            <a:r>
              <a:rPr lang="en-US" dirty="0"/>
              <a:t>About team and the mission of the organization is mentioned is the about us page (Figure.27).</a:t>
            </a:r>
            <a:endParaRPr lang="en-IN" dirty="0"/>
          </a:p>
        </p:txBody>
      </p:sp>
      <p:pic>
        <p:nvPicPr>
          <p:cNvPr id="8" name="Picture 7">
            <a:extLst>
              <a:ext uri="{FF2B5EF4-FFF2-40B4-BE49-F238E27FC236}">
                <a16:creationId xmlns:a16="http://schemas.microsoft.com/office/drawing/2014/main" id="{73F2355B-E82D-2C88-187B-27EE5394E8A4}"/>
              </a:ext>
            </a:extLst>
          </p:cNvPr>
          <p:cNvPicPr>
            <a:picLocks noChangeAspect="1"/>
          </p:cNvPicPr>
          <p:nvPr/>
        </p:nvPicPr>
        <p:blipFill>
          <a:blip r:embed="rId3"/>
          <a:stretch>
            <a:fillRect/>
          </a:stretch>
        </p:blipFill>
        <p:spPr>
          <a:xfrm>
            <a:off x="4021058" y="434206"/>
            <a:ext cx="4284455" cy="41008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B8E1158-74DA-9374-E1C7-826E275B4023}"/>
              </a:ext>
            </a:extLst>
          </p:cNvPr>
          <p:cNvSpPr txBox="1"/>
          <p:nvPr/>
        </p:nvSpPr>
        <p:spPr>
          <a:xfrm>
            <a:off x="5240217" y="157207"/>
            <a:ext cx="2915138" cy="276999"/>
          </a:xfrm>
          <a:prstGeom prst="rect">
            <a:avLst/>
          </a:prstGeom>
          <a:noFill/>
        </p:spPr>
        <p:txBody>
          <a:bodyPr wrap="square" rtlCol="0">
            <a:spAutoFit/>
          </a:bodyPr>
          <a:lstStyle/>
          <a:p>
            <a:r>
              <a:rPr lang="en-US" sz="1200" b="1" i="1" dirty="0"/>
              <a:t>Figure.27 About us page</a:t>
            </a:r>
            <a:endParaRPr lang="en-IN" sz="1200" b="1" i="1" dirty="0"/>
          </a:p>
        </p:txBody>
      </p:sp>
    </p:spTree>
    <p:extLst>
      <p:ext uri="{BB962C8B-B14F-4D97-AF65-F5344CB8AC3E}">
        <p14:creationId xmlns:p14="http://schemas.microsoft.com/office/powerpoint/2010/main" val="2274878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4B7F-686B-FC05-D52F-4D167FF9382F}"/>
              </a:ext>
            </a:extLst>
          </p:cNvPr>
          <p:cNvSpPr>
            <a:spLocks noGrp="1"/>
          </p:cNvSpPr>
          <p:nvPr>
            <p:ph type="title"/>
          </p:nvPr>
        </p:nvSpPr>
        <p:spPr/>
        <p:txBody>
          <a:bodyPr>
            <a:normAutofit fontScale="90000"/>
          </a:bodyPr>
          <a:lstStyle/>
          <a:p>
            <a:r>
              <a:rPr lang="en-IN" dirty="0"/>
              <a:t>Contact us page</a:t>
            </a:r>
          </a:p>
        </p:txBody>
      </p:sp>
      <p:sp>
        <p:nvSpPr>
          <p:cNvPr id="4" name="Footer Placeholder 3">
            <a:extLst>
              <a:ext uri="{FF2B5EF4-FFF2-40B4-BE49-F238E27FC236}">
                <a16:creationId xmlns:a16="http://schemas.microsoft.com/office/drawing/2014/main" id="{C9102149-3FA5-F37A-2B97-3217D7264A50}"/>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48B2865A-FC2B-D291-095D-93161FCEE941}"/>
              </a:ext>
            </a:extLst>
          </p:cNvPr>
          <p:cNvSpPr>
            <a:spLocks noGrp="1"/>
          </p:cNvSpPr>
          <p:nvPr>
            <p:ph type="sldNum" sz="quarter" idx="12"/>
          </p:nvPr>
        </p:nvSpPr>
        <p:spPr/>
        <p:txBody>
          <a:bodyPr/>
          <a:lstStyle/>
          <a:p>
            <a:fld id="{2BB9ACDB-B634-2347-95A4-245F21F5473B}" type="slidenum">
              <a:rPr lang="en-US" smtClean="0"/>
              <a:t>42</a:t>
            </a:fld>
            <a:endParaRPr lang="en-US"/>
          </a:p>
        </p:txBody>
      </p:sp>
      <p:sp>
        <p:nvSpPr>
          <p:cNvPr id="3" name="TextBox 2">
            <a:extLst>
              <a:ext uri="{FF2B5EF4-FFF2-40B4-BE49-F238E27FC236}">
                <a16:creationId xmlns:a16="http://schemas.microsoft.com/office/drawing/2014/main" id="{0D1FD149-2A21-B906-CE04-F7A5F1E8473A}"/>
              </a:ext>
            </a:extLst>
          </p:cNvPr>
          <p:cNvSpPr txBox="1"/>
          <p:nvPr/>
        </p:nvSpPr>
        <p:spPr>
          <a:xfrm>
            <a:off x="550190" y="941301"/>
            <a:ext cx="2568148" cy="2462213"/>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Contact information, such as phone number, address and email-id are mentioned in the contact us page (Figure.28).</a:t>
            </a:r>
          </a:p>
          <a:p>
            <a:pPr marL="285750" indent="-285750" algn="just">
              <a:buFont typeface="Arial" panose="020B0604020202020204" pitchFamily="34" charset="0"/>
              <a:buChar char="•"/>
            </a:pPr>
            <a:r>
              <a:rPr lang="en-US" sz="1400" dirty="0"/>
              <a:t>The non-registered user can queries using the form showed in the figure, AI threat detection is applied in this text message and reports to admin</a:t>
            </a:r>
            <a:endParaRPr lang="en-IN" sz="1400" dirty="0"/>
          </a:p>
        </p:txBody>
      </p:sp>
      <p:pic>
        <p:nvPicPr>
          <p:cNvPr id="8" name="Picture 7">
            <a:extLst>
              <a:ext uri="{FF2B5EF4-FFF2-40B4-BE49-F238E27FC236}">
                <a16:creationId xmlns:a16="http://schemas.microsoft.com/office/drawing/2014/main" id="{58226EFA-EA31-516E-EA9E-A41A910705CA}"/>
              </a:ext>
            </a:extLst>
          </p:cNvPr>
          <p:cNvPicPr>
            <a:picLocks noChangeAspect="1"/>
          </p:cNvPicPr>
          <p:nvPr/>
        </p:nvPicPr>
        <p:blipFill>
          <a:blip r:embed="rId3"/>
          <a:stretch>
            <a:fillRect/>
          </a:stretch>
        </p:blipFill>
        <p:spPr>
          <a:xfrm>
            <a:off x="3432465" y="212808"/>
            <a:ext cx="4754338" cy="3919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F365A252-ABAC-847C-AB10-F12F98FCABD1}"/>
              </a:ext>
            </a:extLst>
          </p:cNvPr>
          <p:cNvSpPr txBox="1"/>
          <p:nvPr/>
        </p:nvSpPr>
        <p:spPr>
          <a:xfrm>
            <a:off x="4125547" y="4277333"/>
            <a:ext cx="3869103" cy="276999"/>
          </a:xfrm>
          <a:prstGeom prst="rect">
            <a:avLst/>
          </a:prstGeom>
          <a:noFill/>
        </p:spPr>
        <p:txBody>
          <a:bodyPr wrap="square" rtlCol="0">
            <a:spAutoFit/>
          </a:bodyPr>
          <a:lstStyle/>
          <a:p>
            <a:r>
              <a:rPr lang="en-US" sz="1200" b="1" i="1" dirty="0"/>
              <a:t>Figure.28 AI powered query form and contact page</a:t>
            </a:r>
            <a:endParaRPr lang="en-IN" sz="1200" b="1" i="1" dirty="0"/>
          </a:p>
        </p:txBody>
      </p:sp>
    </p:spTree>
    <p:extLst>
      <p:ext uri="{BB962C8B-B14F-4D97-AF65-F5344CB8AC3E}">
        <p14:creationId xmlns:p14="http://schemas.microsoft.com/office/powerpoint/2010/main" val="1168151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9B31-7B41-9766-3C58-2723F81EC4B9}"/>
              </a:ext>
            </a:extLst>
          </p:cNvPr>
          <p:cNvSpPr>
            <a:spLocks noGrp="1"/>
          </p:cNvSpPr>
          <p:nvPr>
            <p:ph type="title"/>
          </p:nvPr>
        </p:nvSpPr>
        <p:spPr/>
        <p:txBody>
          <a:bodyPr>
            <a:normAutofit fontScale="90000"/>
          </a:bodyPr>
          <a:lstStyle/>
          <a:p>
            <a:r>
              <a:rPr lang="en-IN" dirty="0"/>
              <a:t>Find Us – Location page</a:t>
            </a:r>
          </a:p>
        </p:txBody>
      </p:sp>
      <p:sp>
        <p:nvSpPr>
          <p:cNvPr id="4" name="Footer Placeholder 3">
            <a:extLst>
              <a:ext uri="{FF2B5EF4-FFF2-40B4-BE49-F238E27FC236}">
                <a16:creationId xmlns:a16="http://schemas.microsoft.com/office/drawing/2014/main" id="{B6EBE9EB-2202-7F45-6D0C-BD4C119F2565}"/>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3051DA51-3620-CDEE-9AC3-D709B4F4F04B}"/>
              </a:ext>
            </a:extLst>
          </p:cNvPr>
          <p:cNvSpPr>
            <a:spLocks noGrp="1"/>
          </p:cNvSpPr>
          <p:nvPr>
            <p:ph type="sldNum" sz="quarter" idx="12"/>
          </p:nvPr>
        </p:nvSpPr>
        <p:spPr/>
        <p:txBody>
          <a:bodyPr/>
          <a:lstStyle/>
          <a:p>
            <a:fld id="{2BB9ACDB-B634-2347-95A4-245F21F5473B}" type="slidenum">
              <a:rPr lang="en-US" smtClean="0"/>
              <a:t>43</a:t>
            </a:fld>
            <a:endParaRPr lang="en-US"/>
          </a:p>
        </p:txBody>
      </p:sp>
      <p:pic>
        <p:nvPicPr>
          <p:cNvPr id="7" name="Picture 6">
            <a:extLst>
              <a:ext uri="{FF2B5EF4-FFF2-40B4-BE49-F238E27FC236}">
                <a16:creationId xmlns:a16="http://schemas.microsoft.com/office/drawing/2014/main" id="{25C6E653-037A-40F8-69AD-AF608787EEFC}"/>
              </a:ext>
            </a:extLst>
          </p:cNvPr>
          <p:cNvPicPr>
            <a:picLocks noChangeAspect="1"/>
          </p:cNvPicPr>
          <p:nvPr/>
        </p:nvPicPr>
        <p:blipFill>
          <a:blip r:embed="rId3"/>
          <a:stretch>
            <a:fillRect/>
          </a:stretch>
        </p:blipFill>
        <p:spPr>
          <a:xfrm>
            <a:off x="1736775" y="1451091"/>
            <a:ext cx="5541813" cy="29390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0D3D8E0D-EFD8-DB7C-A529-820B592B96A5}"/>
              </a:ext>
            </a:extLst>
          </p:cNvPr>
          <p:cNvSpPr txBox="1"/>
          <p:nvPr/>
        </p:nvSpPr>
        <p:spPr>
          <a:xfrm>
            <a:off x="595957" y="866316"/>
            <a:ext cx="8349923" cy="584775"/>
          </a:xfrm>
          <a:prstGeom prst="rect">
            <a:avLst/>
          </a:prstGeom>
          <a:noFill/>
        </p:spPr>
        <p:txBody>
          <a:bodyPr wrap="square" rtlCol="0">
            <a:spAutoFit/>
          </a:bodyPr>
          <a:lstStyle/>
          <a:p>
            <a:r>
              <a:rPr lang="en-US" sz="1600" dirty="0"/>
              <a:t>The location of the organization is given in the form of google map, which is added as advanced feature in the contact us page(Figure.29).</a:t>
            </a:r>
            <a:endParaRPr lang="en-IN" sz="1600" dirty="0"/>
          </a:p>
        </p:txBody>
      </p:sp>
      <p:sp>
        <p:nvSpPr>
          <p:cNvPr id="6" name="TextBox 5">
            <a:extLst>
              <a:ext uri="{FF2B5EF4-FFF2-40B4-BE49-F238E27FC236}">
                <a16:creationId xmlns:a16="http://schemas.microsoft.com/office/drawing/2014/main" id="{A347EA68-F69E-A159-D195-FEEF4CE74B5F}"/>
              </a:ext>
            </a:extLst>
          </p:cNvPr>
          <p:cNvSpPr txBox="1"/>
          <p:nvPr/>
        </p:nvSpPr>
        <p:spPr>
          <a:xfrm>
            <a:off x="3305909" y="4477415"/>
            <a:ext cx="2915138" cy="276999"/>
          </a:xfrm>
          <a:prstGeom prst="rect">
            <a:avLst/>
          </a:prstGeom>
          <a:noFill/>
        </p:spPr>
        <p:txBody>
          <a:bodyPr wrap="square" rtlCol="0">
            <a:spAutoFit/>
          </a:bodyPr>
          <a:lstStyle/>
          <a:p>
            <a:r>
              <a:rPr lang="en-US" sz="1200" b="1" i="1" dirty="0"/>
              <a:t>Figure.29 Find us Location Page</a:t>
            </a:r>
            <a:endParaRPr lang="en-IN" sz="1200" b="1" i="1" dirty="0"/>
          </a:p>
        </p:txBody>
      </p:sp>
    </p:spTree>
    <p:extLst>
      <p:ext uri="{BB962C8B-B14F-4D97-AF65-F5344CB8AC3E}">
        <p14:creationId xmlns:p14="http://schemas.microsoft.com/office/powerpoint/2010/main" val="3996006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2554-E553-32A4-6E2D-5B98F7F239D7}"/>
              </a:ext>
            </a:extLst>
          </p:cNvPr>
          <p:cNvSpPr>
            <a:spLocks noGrp="1"/>
          </p:cNvSpPr>
          <p:nvPr>
            <p:ph type="title"/>
          </p:nvPr>
        </p:nvSpPr>
        <p:spPr/>
        <p:txBody>
          <a:bodyPr>
            <a:normAutofit fontScale="90000"/>
          </a:bodyPr>
          <a:lstStyle/>
          <a:p>
            <a:r>
              <a:rPr lang="en-IN" dirty="0"/>
              <a:t>Community Login/Signup Page</a:t>
            </a:r>
          </a:p>
        </p:txBody>
      </p:sp>
      <p:sp>
        <p:nvSpPr>
          <p:cNvPr id="4" name="Footer Placeholder 3">
            <a:extLst>
              <a:ext uri="{FF2B5EF4-FFF2-40B4-BE49-F238E27FC236}">
                <a16:creationId xmlns:a16="http://schemas.microsoft.com/office/drawing/2014/main" id="{044DAEC3-CE24-F895-8AF5-D36DB2D2E942}"/>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8E668439-49F5-5E96-FB65-38AAF005B8AA}"/>
              </a:ext>
            </a:extLst>
          </p:cNvPr>
          <p:cNvSpPr>
            <a:spLocks noGrp="1"/>
          </p:cNvSpPr>
          <p:nvPr>
            <p:ph type="sldNum" sz="quarter" idx="12"/>
          </p:nvPr>
        </p:nvSpPr>
        <p:spPr/>
        <p:txBody>
          <a:bodyPr/>
          <a:lstStyle/>
          <a:p>
            <a:fld id="{2BB9ACDB-B634-2347-95A4-245F21F5473B}" type="slidenum">
              <a:rPr lang="en-US" smtClean="0"/>
              <a:t>44</a:t>
            </a:fld>
            <a:endParaRPr lang="en-US"/>
          </a:p>
        </p:txBody>
      </p:sp>
      <p:sp>
        <p:nvSpPr>
          <p:cNvPr id="3" name="TextBox 2">
            <a:extLst>
              <a:ext uri="{FF2B5EF4-FFF2-40B4-BE49-F238E27FC236}">
                <a16:creationId xmlns:a16="http://schemas.microsoft.com/office/drawing/2014/main" id="{E293036E-9DDD-4222-810F-6DDFF1CC7BDA}"/>
              </a:ext>
            </a:extLst>
          </p:cNvPr>
          <p:cNvSpPr txBox="1"/>
          <p:nvPr/>
        </p:nvSpPr>
        <p:spPr>
          <a:xfrm>
            <a:off x="672699" y="1089401"/>
            <a:ext cx="2958123"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t>If the user clicks community Nav bar, then it will re directs to the community page, which has both login and signup buttons for the user(Employees) (Figure.30).</a:t>
            </a:r>
            <a:endParaRPr lang="en-IN" dirty="0"/>
          </a:p>
        </p:txBody>
      </p:sp>
      <p:pic>
        <p:nvPicPr>
          <p:cNvPr id="8" name="Picture 7">
            <a:extLst>
              <a:ext uri="{FF2B5EF4-FFF2-40B4-BE49-F238E27FC236}">
                <a16:creationId xmlns:a16="http://schemas.microsoft.com/office/drawing/2014/main" id="{DA060A47-F323-F0A7-F950-BCA5A826EC47}"/>
              </a:ext>
            </a:extLst>
          </p:cNvPr>
          <p:cNvPicPr>
            <a:picLocks noChangeAspect="1"/>
          </p:cNvPicPr>
          <p:nvPr/>
        </p:nvPicPr>
        <p:blipFill>
          <a:blip r:embed="rId3"/>
          <a:stretch>
            <a:fillRect/>
          </a:stretch>
        </p:blipFill>
        <p:spPr>
          <a:xfrm>
            <a:off x="4679705" y="746667"/>
            <a:ext cx="3192672" cy="3585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FE1DD99D-249F-6EF0-6B8E-B987699150A4}"/>
              </a:ext>
            </a:extLst>
          </p:cNvPr>
          <p:cNvSpPr txBox="1"/>
          <p:nvPr/>
        </p:nvSpPr>
        <p:spPr>
          <a:xfrm>
            <a:off x="4679705" y="4416080"/>
            <a:ext cx="3253399" cy="276999"/>
          </a:xfrm>
          <a:prstGeom prst="rect">
            <a:avLst/>
          </a:prstGeom>
          <a:noFill/>
        </p:spPr>
        <p:txBody>
          <a:bodyPr wrap="square" rtlCol="0">
            <a:spAutoFit/>
          </a:bodyPr>
          <a:lstStyle/>
          <a:p>
            <a:r>
              <a:rPr lang="en-US" sz="1200" b="1" i="1" dirty="0"/>
              <a:t>Figure.30 Community Login/Signup pages</a:t>
            </a:r>
            <a:endParaRPr lang="en-IN" sz="1200" b="1" i="1" dirty="0"/>
          </a:p>
        </p:txBody>
      </p:sp>
    </p:spTree>
    <p:extLst>
      <p:ext uri="{BB962C8B-B14F-4D97-AF65-F5344CB8AC3E}">
        <p14:creationId xmlns:p14="http://schemas.microsoft.com/office/powerpoint/2010/main" val="774270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7554-FA82-2FE2-C038-74BB8B39C3B8}"/>
              </a:ext>
            </a:extLst>
          </p:cNvPr>
          <p:cNvSpPr>
            <a:spLocks noGrp="1"/>
          </p:cNvSpPr>
          <p:nvPr>
            <p:ph type="title"/>
          </p:nvPr>
        </p:nvSpPr>
        <p:spPr/>
        <p:txBody>
          <a:bodyPr>
            <a:normAutofit fontScale="90000"/>
          </a:bodyPr>
          <a:lstStyle/>
          <a:p>
            <a:r>
              <a:rPr lang="en-IN" dirty="0"/>
              <a:t>User Signup Page</a:t>
            </a:r>
          </a:p>
        </p:txBody>
      </p:sp>
      <p:sp>
        <p:nvSpPr>
          <p:cNvPr id="4" name="Footer Placeholder 3">
            <a:extLst>
              <a:ext uri="{FF2B5EF4-FFF2-40B4-BE49-F238E27FC236}">
                <a16:creationId xmlns:a16="http://schemas.microsoft.com/office/drawing/2014/main" id="{4AD51830-3035-7685-E224-E4B7BF118C48}"/>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125CE533-6543-A86C-20B7-E7D4167BD3CB}"/>
              </a:ext>
            </a:extLst>
          </p:cNvPr>
          <p:cNvSpPr>
            <a:spLocks noGrp="1"/>
          </p:cNvSpPr>
          <p:nvPr>
            <p:ph type="sldNum" sz="quarter" idx="12"/>
          </p:nvPr>
        </p:nvSpPr>
        <p:spPr/>
        <p:txBody>
          <a:bodyPr/>
          <a:lstStyle/>
          <a:p>
            <a:fld id="{2BB9ACDB-B634-2347-95A4-245F21F5473B}" type="slidenum">
              <a:rPr lang="en-US" smtClean="0"/>
              <a:t>45</a:t>
            </a:fld>
            <a:endParaRPr lang="en-US"/>
          </a:p>
        </p:txBody>
      </p:sp>
      <p:sp>
        <p:nvSpPr>
          <p:cNvPr id="3" name="TextBox 2">
            <a:extLst>
              <a:ext uri="{FF2B5EF4-FFF2-40B4-BE49-F238E27FC236}">
                <a16:creationId xmlns:a16="http://schemas.microsoft.com/office/drawing/2014/main" id="{15CD0786-CED6-3CB6-D996-C8EECD081A4E}"/>
              </a:ext>
            </a:extLst>
          </p:cNvPr>
          <p:cNvSpPr txBox="1"/>
          <p:nvPr/>
        </p:nvSpPr>
        <p:spPr>
          <a:xfrm>
            <a:off x="639537" y="1003696"/>
            <a:ext cx="3502617"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If user clicks signup, it will redirect to the signup form, which has username, E-mail, Mobile number, password, confirm password, age and gender (Figure.31).</a:t>
            </a:r>
          </a:p>
          <a:p>
            <a:pPr marL="285750" indent="-285750" algn="just">
              <a:buFont typeface="Arial" panose="020B0604020202020204" pitchFamily="34" charset="0"/>
              <a:buChar char="•"/>
            </a:pPr>
            <a:r>
              <a:rPr lang="en-US" dirty="0"/>
              <a:t>These fields includes the email validation and strong password validation.</a:t>
            </a:r>
            <a:br>
              <a:rPr lang="en-US" dirty="0"/>
            </a:br>
            <a:endParaRPr lang="en-IN" dirty="0"/>
          </a:p>
        </p:txBody>
      </p:sp>
      <p:pic>
        <p:nvPicPr>
          <p:cNvPr id="8" name="Picture 7">
            <a:extLst>
              <a:ext uri="{FF2B5EF4-FFF2-40B4-BE49-F238E27FC236}">
                <a16:creationId xmlns:a16="http://schemas.microsoft.com/office/drawing/2014/main" id="{27038795-27B8-B6D5-77F4-B958A5837EB6}"/>
              </a:ext>
            </a:extLst>
          </p:cNvPr>
          <p:cNvPicPr>
            <a:picLocks noChangeAspect="1"/>
          </p:cNvPicPr>
          <p:nvPr/>
        </p:nvPicPr>
        <p:blipFill>
          <a:blip r:embed="rId3"/>
          <a:stretch>
            <a:fillRect/>
          </a:stretch>
        </p:blipFill>
        <p:spPr>
          <a:xfrm>
            <a:off x="4750219" y="245084"/>
            <a:ext cx="2711031" cy="3956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FF2B7BA3-0052-4F79-95DF-5C066FD0D4A0}"/>
              </a:ext>
            </a:extLst>
          </p:cNvPr>
          <p:cNvSpPr txBox="1"/>
          <p:nvPr/>
        </p:nvSpPr>
        <p:spPr>
          <a:xfrm>
            <a:off x="4572000" y="4240829"/>
            <a:ext cx="3292131" cy="276999"/>
          </a:xfrm>
          <a:prstGeom prst="rect">
            <a:avLst/>
          </a:prstGeom>
          <a:noFill/>
        </p:spPr>
        <p:txBody>
          <a:bodyPr wrap="square" rtlCol="0">
            <a:spAutoFit/>
          </a:bodyPr>
          <a:lstStyle/>
          <a:p>
            <a:r>
              <a:rPr lang="en-US" sz="1200" b="1" i="1" dirty="0"/>
              <a:t>Figure.31 Community user’s signup page</a:t>
            </a:r>
            <a:endParaRPr lang="en-IN" sz="1200" b="1" i="1" dirty="0"/>
          </a:p>
        </p:txBody>
      </p:sp>
    </p:spTree>
    <p:extLst>
      <p:ext uri="{BB962C8B-B14F-4D97-AF65-F5344CB8AC3E}">
        <p14:creationId xmlns:p14="http://schemas.microsoft.com/office/powerpoint/2010/main" val="3602402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DDC6-88F8-5E42-59A8-F4ACE39C34A6}"/>
              </a:ext>
            </a:extLst>
          </p:cNvPr>
          <p:cNvSpPr>
            <a:spLocks noGrp="1"/>
          </p:cNvSpPr>
          <p:nvPr>
            <p:ph type="title"/>
          </p:nvPr>
        </p:nvSpPr>
        <p:spPr>
          <a:xfrm>
            <a:off x="457200" y="205979"/>
            <a:ext cx="8229600" cy="857250"/>
          </a:xfrm>
        </p:spPr>
        <p:txBody>
          <a:bodyPr anchor="ctr">
            <a:normAutofit/>
          </a:bodyPr>
          <a:lstStyle/>
          <a:p>
            <a:r>
              <a:rPr lang="en-US" dirty="0"/>
              <a:t>User ID Auto Generation</a:t>
            </a:r>
            <a:endParaRPr lang="en-IN" dirty="0"/>
          </a:p>
        </p:txBody>
      </p:sp>
      <p:sp>
        <p:nvSpPr>
          <p:cNvPr id="3" name="Content Placeholder 2">
            <a:extLst>
              <a:ext uri="{FF2B5EF4-FFF2-40B4-BE49-F238E27FC236}">
                <a16:creationId xmlns:a16="http://schemas.microsoft.com/office/drawing/2014/main" id="{CAAAD2DB-C3B7-7D4D-6FBE-257E280A6D99}"/>
              </a:ext>
            </a:extLst>
          </p:cNvPr>
          <p:cNvSpPr>
            <a:spLocks noGrp="1"/>
          </p:cNvSpPr>
          <p:nvPr>
            <p:ph sz="half" idx="4294967295"/>
          </p:nvPr>
        </p:nvSpPr>
        <p:spPr>
          <a:xfrm>
            <a:off x="457200" y="1253729"/>
            <a:ext cx="3924300" cy="3264408"/>
          </a:xfrm>
        </p:spPr>
        <p:txBody>
          <a:bodyPr anchor="t">
            <a:normAutofit/>
          </a:bodyPr>
          <a:lstStyle/>
          <a:p>
            <a:pPr marL="0" algn="just">
              <a:lnSpc>
                <a:spcPct val="90000"/>
              </a:lnSpc>
            </a:pPr>
            <a:r>
              <a:rPr lang="en-US" sz="1800" kern="1200" dirty="0"/>
              <a:t>After successful signup with the input fields, the system will generate user id and notify the user to use while login into the account (Figure.32).</a:t>
            </a:r>
          </a:p>
          <a:p>
            <a:pPr marL="0" algn="just">
              <a:lnSpc>
                <a:spcPct val="90000"/>
              </a:lnSpc>
            </a:pPr>
            <a:endParaRPr lang="en-US" sz="1800" kern="1200" dirty="0"/>
          </a:p>
        </p:txBody>
      </p:sp>
      <p:sp>
        <p:nvSpPr>
          <p:cNvPr id="4" name="Footer Placeholder 3">
            <a:extLst>
              <a:ext uri="{FF2B5EF4-FFF2-40B4-BE49-F238E27FC236}">
                <a16:creationId xmlns:a16="http://schemas.microsoft.com/office/drawing/2014/main" id="{2D7EE42B-038B-46E1-E62D-6E2DDD968600}"/>
              </a:ext>
            </a:extLst>
          </p:cNvPr>
          <p:cNvSpPr>
            <a:spLocks noGrp="1"/>
          </p:cNvSpPr>
          <p:nvPr>
            <p:ph type="ftr" sz="quarter" idx="4294967295"/>
          </p:nvPr>
        </p:nvSpPr>
        <p:spPr>
          <a:xfrm>
            <a:off x="1663700" y="4767263"/>
            <a:ext cx="5797550" cy="273844"/>
          </a:xfrm>
        </p:spPr>
        <p:txBody>
          <a:bodyPr/>
          <a:lstStyle/>
          <a:p>
            <a:pPr>
              <a:spcAft>
                <a:spcPts val="600"/>
              </a:spcAft>
            </a:pPr>
            <a:r>
              <a:rPr lang="en-US"/>
              <a:t>Group 1, AI-Powered Threat Detection for Networks</a:t>
            </a:r>
          </a:p>
        </p:txBody>
      </p:sp>
      <p:sp>
        <p:nvSpPr>
          <p:cNvPr id="5" name="Slide Number Placeholder 4" hidden="1">
            <a:extLst>
              <a:ext uri="{FF2B5EF4-FFF2-40B4-BE49-F238E27FC236}">
                <a16:creationId xmlns:a16="http://schemas.microsoft.com/office/drawing/2014/main" id="{E8576CD6-5377-D5A7-7E1B-AB514DC4C5B8}"/>
              </a:ext>
            </a:extLst>
          </p:cNvPr>
          <p:cNvSpPr>
            <a:spLocks noGrp="1"/>
          </p:cNvSpPr>
          <p:nvPr>
            <p:ph type="sldNum" sz="quarter" idx="4294967295"/>
          </p:nvPr>
        </p:nvSpPr>
        <p:spPr>
          <a:xfrm>
            <a:off x="6927850" y="4767263"/>
            <a:ext cx="2133600" cy="273844"/>
          </a:xfrm>
        </p:spPr>
        <p:txBody>
          <a:bodyPr/>
          <a:lstStyle/>
          <a:p>
            <a:pPr>
              <a:spcAft>
                <a:spcPts val="600"/>
              </a:spcAft>
            </a:pPr>
            <a:fld id="{2BB9ACDB-B634-2347-95A4-245F21F5473B}" type="slidenum">
              <a:rPr lang="en-US" smtClean="0"/>
              <a:pPr>
                <a:spcAft>
                  <a:spcPts val="600"/>
                </a:spcAft>
              </a:pPr>
              <a:t>46</a:t>
            </a:fld>
            <a:endParaRPr lang="en-US"/>
          </a:p>
        </p:txBody>
      </p:sp>
      <p:pic>
        <p:nvPicPr>
          <p:cNvPr id="8" name="Picture 7">
            <a:extLst>
              <a:ext uri="{FF2B5EF4-FFF2-40B4-BE49-F238E27FC236}">
                <a16:creationId xmlns:a16="http://schemas.microsoft.com/office/drawing/2014/main" id="{EA4C83AA-95FC-95B9-B94E-AD3071FF1901}"/>
              </a:ext>
            </a:extLst>
          </p:cNvPr>
          <p:cNvPicPr>
            <a:picLocks noChangeAspect="1"/>
          </p:cNvPicPr>
          <p:nvPr/>
        </p:nvPicPr>
        <p:blipFill>
          <a:blip r:embed="rId3"/>
          <a:stretch>
            <a:fillRect/>
          </a:stretch>
        </p:blipFill>
        <p:spPr>
          <a:xfrm>
            <a:off x="4381500" y="1253729"/>
            <a:ext cx="4519052" cy="2072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169FE88C-ECE8-BECE-47E7-C8918D670ECE}"/>
              </a:ext>
            </a:extLst>
          </p:cNvPr>
          <p:cNvSpPr txBox="1"/>
          <p:nvPr/>
        </p:nvSpPr>
        <p:spPr>
          <a:xfrm>
            <a:off x="5470281" y="3517078"/>
            <a:ext cx="2915138" cy="276999"/>
          </a:xfrm>
          <a:prstGeom prst="rect">
            <a:avLst/>
          </a:prstGeom>
          <a:noFill/>
        </p:spPr>
        <p:txBody>
          <a:bodyPr wrap="square" rtlCol="0">
            <a:spAutoFit/>
          </a:bodyPr>
          <a:lstStyle/>
          <a:p>
            <a:r>
              <a:rPr lang="en-US" sz="1200" b="1" i="1" dirty="0"/>
              <a:t>Figure.32 Generation of User ID</a:t>
            </a:r>
            <a:endParaRPr lang="en-IN" sz="1200" b="1" i="1" dirty="0"/>
          </a:p>
        </p:txBody>
      </p:sp>
    </p:spTree>
    <p:extLst>
      <p:ext uri="{BB962C8B-B14F-4D97-AF65-F5344CB8AC3E}">
        <p14:creationId xmlns:p14="http://schemas.microsoft.com/office/powerpoint/2010/main" val="1204656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FAF8-62D0-5B8A-39A3-DDE0A7CFD505}"/>
              </a:ext>
            </a:extLst>
          </p:cNvPr>
          <p:cNvSpPr>
            <a:spLocks noGrp="1"/>
          </p:cNvSpPr>
          <p:nvPr>
            <p:ph type="title"/>
          </p:nvPr>
        </p:nvSpPr>
        <p:spPr/>
        <p:txBody>
          <a:bodyPr>
            <a:normAutofit fontScale="90000"/>
          </a:bodyPr>
          <a:lstStyle/>
          <a:p>
            <a:r>
              <a:rPr lang="en-IN" dirty="0"/>
              <a:t>Login Page</a:t>
            </a:r>
          </a:p>
        </p:txBody>
      </p:sp>
      <p:sp>
        <p:nvSpPr>
          <p:cNvPr id="4" name="Footer Placeholder 3">
            <a:extLst>
              <a:ext uri="{FF2B5EF4-FFF2-40B4-BE49-F238E27FC236}">
                <a16:creationId xmlns:a16="http://schemas.microsoft.com/office/drawing/2014/main" id="{F05E76F5-25F3-DFA3-9DF8-639461F3C1EA}"/>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6A0E0AB5-DF43-2322-EA5D-33089705CBCE}"/>
              </a:ext>
            </a:extLst>
          </p:cNvPr>
          <p:cNvSpPr>
            <a:spLocks noGrp="1"/>
          </p:cNvSpPr>
          <p:nvPr>
            <p:ph type="sldNum" sz="quarter" idx="12"/>
          </p:nvPr>
        </p:nvSpPr>
        <p:spPr/>
        <p:txBody>
          <a:bodyPr/>
          <a:lstStyle/>
          <a:p>
            <a:fld id="{2BB9ACDB-B634-2347-95A4-245F21F5473B}" type="slidenum">
              <a:rPr lang="en-US" smtClean="0"/>
              <a:t>47</a:t>
            </a:fld>
            <a:endParaRPr lang="en-US"/>
          </a:p>
        </p:txBody>
      </p:sp>
      <p:sp>
        <p:nvSpPr>
          <p:cNvPr id="6" name="TextBox 5">
            <a:extLst>
              <a:ext uri="{FF2B5EF4-FFF2-40B4-BE49-F238E27FC236}">
                <a16:creationId xmlns:a16="http://schemas.microsoft.com/office/drawing/2014/main" id="{E613117C-7E1D-C00A-41BC-48B7850F90B9}"/>
              </a:ext>
            </a:extLst>
          </p:cNvPr>
          <p:cNvSpPr txBox="1"/>
          <p:nvPr/>
        </p:nvSpPr>
        <p:spPr>
          <a:xfrm>
            <a:off x="579796" y="942773"/>
            <a:ext cx="3261739"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After signing up, the user can login from the signup page also user can go to community nav bar and click login button(Figure.33).</a:t>
            </a:r>
          </a:p>
          <a:p>
            <a:pPr marL="285750" indent="-285750" algn="just">
              <a:buFont typeface="Arial" panose="020B0604020202020204" pitchFamily="34" charset="0"/>
              <a:buChar char="•"/>
            </a:pPr>
            <a:r>
              <a:rPr lang="en-US" sz="1600" dirty="0"/>
              <a:t>The user must type their registered e-mail id, and employee id and then password.</a:t>
            </a:r>
          </a:p>
          <a:p>
            <a:pPr marL="285750" indent="-285750" algn="just">
              <a:buFont typeface="Arial" panose="020B0604020202020204" pitchFamily="34" charset="0"/>
              <a:buChar char="•"/>
            </a:pPr>
            <a:r>
              <a:rPr lang="en-US" sz="1600" dirty="0"/>
              <a:t>This page has forgot functionality and also if the user forgot the password the they will get OTP to the registered mail id to reset the password.</a:t>
            </a:r>
            <a:endParaRPr lang="en-IN" sz="1600" dirty="0"/>
          </a:p>
        </p:txBody>
      </p:sp>
      <p:pic>
        <p:nvPicPr>
          <p:cNvPr id="8" name="Picture 7">
            <a:extLst>
              <a:ext uri="{FF2B5EF4-FFF2-40B4-BE49-F238E27FC236}">
                <a16:creationId xmlns:a16="http://schemas.microsoft.com/office/drawing/2014/main" id="{C94B1BB1-368E-5DB8-D34B-573B504E4872}"/>
              </a:ext>
            </a:extLst>
          </p:cNvPr>
          <p:cNvPicPr>
            <a:picLocks noChangeAspect="1"/>
          </p:cNvPicPr>
          <p:nvPr/>
        </p:nvPicPr>
        <p:blipFill>
          <a:blip r:embed="rId3"/>
          <a:stretch>
            <a:fillRect/>
          </a:stretch>
        </p:blipFill>
        <p:spPr>
          <a:xfrm>
            <a:off x="4190610" y="205979"/>
            <a:ext cx="4496190" cy="3810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D245D326-1F0A-C347-F549-8E6066E97C5B}"/>
              </a:ext>
            </a:extLst>
          </p:cNvPr>
          <p:cNvSpPr txBox="1"/>
          <p:nvPr/>
        </p:nvSpPr>
        <p:spPr>
          <a:xfrm>
            <a:off x="5703774" y="4147466"/>
            <a:ext cx="2915138" cy="276999"/>
          </a:xfrm>
          <a:prstGeom prst="rect">
            <a:avLst/>
          </a:prstGeom>
          <a:noFill/>
        </p:spPr>
        <p:txBody>
          <a:bodyPr wrap="square" rtlCol="0">
            <a:spAutoFit/>
          </a:bodyPr>
          <a:lstStyle/>
          <a:p>
            <a:r>
              <a:rPr lang="en-US" sz="1200" b="1" i="1" dirty="0"/>
              <a:t>Figure.33 Login page</a:t>
            </a:r>
            <a:endParaRPr lang="en-IN" sz="1200" b="1" i="1" dirty="0"/>
          </a:p>
        </p:txBody>
      </p:sp>
    </p:spTree>
    <p:extLst>
      <p:ext uri="{BB962C8B-B14F-4D97-AF65-F5344CB8AC3E}">
        <p14:creationId xmlns:p14="http://schemas.microsoft.com/office/powerpoint/2010/main" val="461232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51B6-D804-895C-7FA1-10509B6ED121}"/>
              </a:ext>
            </a:extLst>
          </p:cNvPr>
          <p:cNvSpPr>
            <a:spLocks noGrp="1"/>
          </p:cNvSpPr>
          <p:nvPr>
            <p:ph type="title"/>
          </p:nvPr>
        </p:nvSpPr>
        <p:spPr/>
        <p:txBody>
          <a:bodyPr>
            <a:normAutofit fontScale="90000"/>
          </a:bodyPr>
          <a:lstStyle/>
          <a:p>
            <a:r>
              <a:rPr lang="en-IN" dirty="0"/>
              <a:t>Forgot Password Page</a:t>
            </a:r>
          </a:p>
        </p:txBody>
      </p:sp>
      <p:sp>
        <p:nvSpPr>
          <p:cNvPr id="4" name="Footer Placeholder 3">
            <a:extLst>
              <a:ext uri="{FF2B5EF4-FFF2-40B4-BE49-F238E27FC236}">
                <a16:creationId xmlns:a16="http://schemas.microsoft.com/office/drawing/2014/main" id="{1E83CED5-147D-9DC2-5085-C8DFB36B122D}"/>
              </a:ext>
            </a:extLst>
          </p:cNvPr>
          <p:cNvSpPr>
            <a:spLocks noGrp="1"/>
          </p:cNvSpPr>
          <p:nvPr>
            <p:ph type="ftr" sz="quarter" idx="11"/>
          </p:nvPr>
        </p:nvSpPr>
        <p:spPr/>
        <p:txBody>
          <a:bodyPr/>
          <a:lstStyle/>
          <a:p>
            <a:r>
              <a:rPr lang="en-US"/>
              <a:t>Group 1, AI-Powered Threat Detection for Networks</a:t>
            </a:r>
            <a:endParaRPr lang="en-US" dirty="0"/>
          </a:p>
        </p:txBody>
      </p:sp>
      <p:sp>
        <p:nvSpPr>
          <p:cNvPr id="5" name="Slide Number Placeholder 4">
            <a:extLst>
              <a:ext uri="{FF2B5EF4-FFF2-40B4-BE49-F238E27FC236}">
                <a16:creationId xmlns:a16="http://schemas.microsoft.com/office/drawing/2014/main" id="{DCB8F47C-9F54-A8D7-2024-D0AB6988DAD2}"/>
              </a:ext>
            </a:extLst>
          </p:cNvPr>
          <p:cNvSpPr>
            <a:spLocks noGrp="1"/>
          </p:cNvSpPr>
          <p:nvPr>
            <p:ph type="sldNum" sz="quarter" idx="12"/>
          </p:nvPr>
        </p:nvSpPr>
        <p:spPr/>
        <p:txBody>
          <a:bodyPr/>
          <a:lstStyle/>
          <a:p>
            <a:fld id="{2BB9ACDB-B634-2347-95A4-245F21F5473B}" type="slidenum">
              <a:rPr lang="en-US" smtClean="0"/>
              <a:t>48</a:t>
            </a:fld>
            <a:endParaRPr lang="en-US"/>
          </a:p>
        </p:txBody>
      </p:sp>
      <p:pic>
        <p:nvPicPr>
          <p:cNvPr id="7" name="Picture 6">
            <a:extLst>
              <a:ext uri="{FF2B5EF4-FFF2-40B4-BE49-F238E27FC236}">
                <a16:creationId xmlns:a16="http://schemas.microsoft.com/office/drawing/2014/main" id="{918A5E63-2913-2AFA-2B29-213FE293454F}"/>
              </a:ext>
            </a:extLst>
          </p:cNvPr>
          <p:cNvPicPr>
            <a:picLocks noChangeAspect="1"/>
          </p:cNvPicPr>
          <p:nvPr/>
        </p:nvPicPr>
        <p:blipFill>
          <a:blip r:embed="rId3"/>
          <a:stretch>
            <a:fillRect/>
          </a:stretch>
        </p:blipFill>
        <p:spPr>
          <a:xfrm>
            <a:off x="891335" y="2309067"/>
            <a:ext cx="2899128" cy="2035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5967A97E-1163-0DFD-9334-069407BECAFE}"/>
              </a:ext>
            </a:extLst>
          </p:cNvPr>
          <p:cNvSpPr txBox="1"/>
          <p:nvPr/>
        </p:nvSpPr>
        <p:spPr>
          <a:xfrm>
            <a:off x="457200" y="985628"/>
            <a:ext cx="4114800" cy="1169551"/>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If the user, clicks forgot password then user needs to enter their registered mail-id and need to enter OTP (Figure.34).</a:t>
            </a:r>
          </a:p>
          <a:p>
            <a:pPr marL="285750" indent="-285750" algn="just">
              <a:buFont typeface="Arial" panose="020B0604020202020204" pitchFamily="34" charset="0"/>
              <a:buChar char="•"/>
            </a:pPr>
            <a:r>
              <a:rPr lang="en-US" sz="1400" dirty="0"/>
              <a:t>Then should enter the new password and confirm the password again(Figure.35). </a:t>
            </a:r>
            <a:endParaRPr lang="en-IN" sz="1400" dirty="0"/>
          </a:p>
        </p:txBody>
      </p:sp>
      <p:pic>
        <p:nvPicPr>
          <p:cNvPr id="8" name="Picture 7">
            <a:extLst>
              <a:ext uri="{FF2B5EF4-FFF2-40B4-BE49-F238E27FC236}">
                <a16:creationId xmlns:a16="http://schemas.microsoft.com/office/drawing/2014/main" id="{D562637E-8381-2C6A-F10C-1BCAA480FB78}"/>
              </a:ext>
            </a:extLst>
          </p:cNvPr>
          <p:cNvPicPr>
            <a:picLocks noChangeAspect="1"/>
          </p:cNvPicPr>
          <p:nvPr/>
        </p:nvPicPr>
        <p:blipFill>
          <a:blip r:embed="rId4"/>
          <a:stretch>
            <a:fillRect/>
          </a:stretch>
        </p:blipFill>
        <p:spPr>
          <a:xfrm>
            <a:off x="5068866" y="102393"/>
            <a:ext cx="3457819" cy="40267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3CD37A02-983E-4809-69CA-EE99DA1699ED}"/>
              </a:ext>
            </a:extLst>
          </p:cNvPr>
          <p:cNvSpPr txBox="1"/>
          <p:nvPr/>
        </p:nvSpPr>
        <p:spPr>
          <a:xfrm>
            <a:off x="1182517" y="4438084"/>
            <a:ext cx="2915138" cy="276999"/>
          </a:xfrm>
          <a:prstGeom prst="rect">
            <a:avLst/>
          </a:prstGeom>
          <a:noFill/>
        </p:spPr>
        <p:txBody>
          <a:bodyPr wrap="square" rtlCol="0">
            <a:spAutoFit/>
          </a:bodyPr>
          <a:lstStyle/>
          <a:p>
            <a:r>
              <a:rPr lang="en-US" sz="1200" b="1" i="1" dirty="0"/>
              <a:t>Figure.34 Forgot Password</a:t>
            </a:r>
            <a:endParaRPr lang="en-IN" sz="1200" b="1" i="1" dirty="0"/>
          </a:p>
        </p:txBody>
      </p:sp>
      <p:sp>
        <p:nvSpPr>
          <p:cNvPr id="9" name="TextBox 8">
            <a:extLst>
              <a:ext uri="{FF2B5EF4-FFF2-40B4-BE49-F238E27FC236}">
                <a16:creationId xmlns:a16="http://schemas.microsoft.com/office/drawing/2014/main" id="{95E32991-3B17-9486-7778-C5BED215C7CA}"/>
              </a:ext>
            </a:extLst>
          </p:cNvPr>
          <p:cNvSpPr txBox="1"/>
          <p:nvPr/>
        </p:nvSpPr>
        <p:spPr>
          <a:xfrm>
            <a:off x="5771662" y="4150543"/>
            <a:ext cx="2915138" cy="276999"/>
          </a:xfrm>
          <a:prstGeom prst="rect">
            <a:avLst/>
          </a:prstGeom>
          <a:noFill/>
        </p:spPr>
        <p:txBody>
          <a:bodyPr wrap="square" rtlCol="0">
            <a:spAutoFit/>
          </a:bodyPr>
          <a:lstStyle/>
          <a:p>
            <a:r>
              <a:rPr lang="en-US" sz="1200" b="1" i="1" dirty="0"/>
              <a:t>Figure.35 Reset Password</a:t>
            </a:r>
            <a:endParaRPr lang="en-IN" sz="1200" b="1" i="1" dirty="0"/>
          </a:p>
        </p:txBody>
      </p:sp>
    </p:spTree>
    <p:extLst>
      <p:ext uri="{BB962C8B-B14F-4D97-AF65-F5344CB8AC3E}">
        <p14:creationId xmlns:p14="http://schemas.microsoft.com/office/powerpoint/2010/main" val="1184853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B086-F0C9-E454-E43C-14635C29C361}"/>
              </a:ext>
            </a:extLst>
          </p:cNvPr>
          <p:cNvSpPr>
            <a:spLocks noGrp="1"/>
          </p:cNvSpPr>
          <p:nvPr>
            <p:ph type="title"/>
          </p:nvPr>
        </p:nvSpPr>
        <p:spPr/>
        <p:txBody>
          <a:bodyPr>
            <a:normAutofit fontScale="90000"/>
          </a:bodyPr>
          <a:lstStyle/>
          <a:p>
            <a:r>
              <a:rPr lang="en-IN" dirty="0"/>
              <a:t>OTP Page (2-step verification)</a:t>
            </a:r>
          </a:p>
        </p:txBody>
      </p:sp>
      <p:sp>
        <p:nvSpPr>
          <p:cNvPr id="4" name="Footer Placeholder 3">
            <a:extLst>
              <a:ext uri="{FF2B5EF4-FFF2-40B4-BE49-F238E27FC236}">
                <a16:creationId xmlns:a16="http://schemas.microsoft.com/office/drawing/2014/main" id="{035FA0DF-1B1D-272B-1BAB-D9EDBCD68006}"/>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A45BEE2E-6139-1507-8A37-F750E0F7D743}"/>
              </a:ext>
            </a:extLst>
          </p:cNvPr>
          <p:cNvSpPr>
            <a:spLocks noGrp="1"/>
          </p:cNvSpPr>
          <p:nvPr>
            <p:ph type="sldNum" sz="quarter" idx="12"/>
          </p:nvPr>
        </p:nvSpPr>
        <p:spPr/>
        <p:txBody>
          <a:bodyPr/>
          <a:lstStyle/>
          <a:p>
            <a:fld id="{2BB9ACDB-B634-2347-95A4-245F21F5473B}" type="slidenum">
              <a:rPr lang="en-US" smtClean="0"/>
              <a:t>49</a:t>
            </a:fld>
            <a:endParaRPr lang="en-US"/>
          </a:p>
        </p:txBody>
      </p:sp>
      <p:pic>
        <p:nvPicPr>
          <p:cNvPr id="9" name="Picture 8">
            <a:extLst>
              <a:ext uri="{FF2B5EF4-FFF2-40B4-BE49-F238E27FC236}">
                <a16:creationId xmlns:a16="http://schemas.microsoft.com/office/drawing/2014/main" id="{DCEC508A-4706-BB82-227C-68A7751B8A40}"/>
              </a:ext>
            </a:extLst>
          </p:cNvPr>
          <p:cNvPicPr>
            <a:picLocks noChangeAspect="1"/>
          </p:cNvPicPr>
          <p:nvPr/>
        </p:nvPicPr>
        <p:blipFill>
          <a:blip r:embed="rId3"/>
          <a:stretch>
            <a:fillRect/>
          </a:stretch>
        </p:blipFill>
        <p:spPr>
          <a:xfrm>
            <a:off x="4277082" y="746667"/>
            <a:ext cx="4138019" cy="3604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6BC217D1-BE7E-E053-373D-08AB19117CD7}"/>
              </a:ext>
            </a:extLst>
          </p:cNvPr>
          <p:cNvSpPr txBox="1"/>
          <p:nvPr/>
        </p:nvSpPr>
        <p:spPr>
          <a:xfrm>
            <a:off x="457200" y="1092630"/>
            <a:ext cx="3153508"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After resetting the password or else, login with correct credential will redirect OTP page and then the system will send OTP from admin mail to the user’s registered mail id. After successful verification, it will redirect to the user account(Figure.36).</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It will resend the OTP, if OTP is mismatch. </a:t>
            </a:r>
            <a:endParaRPr lang="en-IN" sz="1600" dirty="0"/>
          </a:p>
        </p:txBody>
      </p:sp>
      <p:sp>
        <p:nvSpPr>
          <p:cNvPr id="6" name="TextBox 5">
            <a:extLst>
              <a:ext uri="{FF2B5EF4-FFF2-40B4-BE49-F238E27FC236}">
                <a16:creationId xmlns:a16="http://schemas.microsoft.com/office/drawing/2014/main" id="{0165C639-8A52-3545-D828-F20FB226437A}"/>
              </a:ext>
            </a:extLst>
          </p:cNvPr>
          <p:cNvSpPr txBox="1"/>
          <p:nvPr/>
        </p:nvSpPr>
        <p:spPr>
          <a:xfrm>
            <a:off x="5845908" y="4432941"/>
            <a:ext cx="2915138" cy="276999"/>
          </a:xfrm>
          <a:prstGeom prst="rect">
            <a:avLst/>
          </a:prstGeom>
          <a:noFill/>
        </p:spPr>
        <p:txBody>
          <a:bodyPr wrap="square" rtlCol="0">
            <a:spAutoFit/>
          </a:bodyPr>
          <a:lstStyle/>
          <a:p>
            <a:r>
              <a:rPr lang="en-US" sz="1200" b="1" i="1" dirty="0"/>
              <a:t>Figure.36 Verify OTP</a:t>
            </a:r>
            <a:endParaRPr lang="en-IN" sz="1200" b="1" i="1" dirty="0"/>
          </a:p>
        </p:txBody>
      </p:sp>
    </p:spTree>
    <p:extLst>
      <p:ext uri="{BB962C8B-B14F-4D97-AF65-F5344CB8AC3E}">
        <p14:creationId xmlns:p14="http://schemas.microsoft.com/office/powerpoint/2010/main" val="40073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66BF-1774-EAA7-4215-39EB20197F20}"/>
              </a:ext>
            </a:extLst>
          </p:cNvPr>
          <p:cNvSpPr>
            <a:spLocks noGrp="1"/>
          </p:cNvSpPr>
          <p:nvPr>
            <p:ph type="title"/>
          </p:nvPr>
        </p:nvSpPr>
        <p:spPr/>
        <p:txBody>
          <a:bodyPr>
            <a:normAutofit fontScale="90000"/>
          </a:bodyPr>
          <a:lstStyle/>
          <a:p>
            <a:r>
              <a:rPr lang="en-US" dirty="0"/>
              <a:t>Background Study</a:t>
            </a:r>
            <a:endParaRPr lang="en-IN" dirty="0"/>
          </a:p>
        </p:txBody>
      </p:sp>
      <p:sp>
        <p:nvSpPr>
          <p:cNvPr id="3" name="Content Placeholder 2">
            <a:extLst>
              <a:ext uri="{FF2B5EF4-FFF2-40B4-BE49-F238E27FC236}">
                <a16:creationId xmlns:a16="http://schemas.microsoft.com/office/drawing/2014/main" id="{8CAD5015-7EFB-BA6D-838E-10CC03F12EF6}"/>
              </a:ext>
            </a:extLst>
          </p:cNvPr>
          <p:cNvSpPr>
            <a:spLocks noGrp="1"/>
          </p:cNvSpPr>
          <p:nvPr>
            <p:ph sz="half" idx="1"/>
          </p:nvPr>
        </p:nvSpPr>
        <p:spPr/>
        <p:txBody>
          <a:bodyPr>
            <a:normAutofit fontScale="92500" lnSpcReduction="20000"/>
          </a:bodyPr>
          <a:lstStyle/>
          <a:p>
            <a:pPr marL="0" indent="0">
              <a:buNone/>
            </a:pPr>
            <a:r>
              <a:rPr lang="en-US" b="1" dirty="0"/>
              <a:t>Industry Challenges:</a:t>
            </a:r>
          </a:p>
          <a:p>
            <a:pPr lvl="1"/>
            <a:r>
              <a:rPr lang="en-US" dirty="0"/>
              <a:t>69% of organizations have reported data breaches or exposures caused by multi-cloud security misconfigurations(</a:t>
            </a:r>
            <a:r>
              <a:rPr lang="en-US" dirty="0" err="1"/>
              <a:t>Unlu</a:t>
            </a:r>
            <a:r>
              <a:rPr lang="en-US" dirty="0"/>
              <a:t>, 2025).</a:t>
            </a:r>
          </a:p>
          <a:p>
            <a:pPr lvl="1"/>
            <a:r>
              <a:rPr lang="en-US" dirty="0"/>
              <a:t>96% of organizations face challenges in implementing effective cloud strategies.</a:t>
            </a:r>
          </a:p>
          <a:p>
            <a:pPr marL="0" indent="0">
              <a:buNone/>
            </a:pPr>
            <a:r>
              <a:rPr lang="en-US" b="1" dirty="0"/>
              <a:t>Cloud Security Incidents:</a:t>
            </a:r>
          </a:p>
          <a:p>
            <a:pPr lvl="1"/>
            <a:r>
              <a:rPr lang="en-US" dirty="0"/>
              <a:t>80% of companies reported experiencing cloud security incidents in 2023, with 27% of public cloud incidents, marking a significant rise from 10% the previous year.</a:t>
            </a:r>
          </a:p>
          <a:p>
            <a:endParaRPr lang="en-IN" dirty="0"/>
          </a:p>
        </p:txBody>
      </p:sp>
      <p:sp>
        <p:nvSpPr>
          <p:cNvPr id="4" name="Footer Placeholder 3">
            <a:extLst>
              <a:ext uri="{FF2B5EF4-FFF2-40B4-BE49-F238E27FC236}">
                <a16:creationId xmlns:a16="http://schemas.microsoft.com/office/drawing/2014/main" id="{25946732-9C29-B544-7151-0298CED3F296}"/>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CA29458C-08EC-F356-2948-371FFE35F18B}"/>
              </a:ext>
            </a:extLst>
          </p:cNvPr>
          <p:cNvSpPr>
            <a:spLocks noGrp="1"/>
          </p:cNvSpPr>
          <p:nvPr>
            <p:ph type="sldNum" sz="quarter" idx="12"/>
          </p:nvPr>
        </p:nvSpPr>
        <p:spPr/>
        <p:txBody>
          <a:bodyPr/>
          <a:lstStyle/>
          <a:p>
            <a:fld id="{2BB9ACDB-B634-2347-95A4-245F21F5473B}" type="slidenum">
              <a:rPr lang="en-US" smtClean="0"/>
              <a:t>5</a:t>
            </a:fld>
            <a:endParaRPr lang="en-US"/>
          </a:p>
        </p:txBody>
      </p:sp>
    </p:spTree>
    <p:extLst>
      <p:ext uri="{BB962C8B-B14F-4D97-AF65-F5344CB8AC3E}">
        <p14:creationId xmlns:p14="http://schemas.microsoft.com/office/powerpoint/2010/main" val="3436905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5371-9AAD-D8EF-272F-3714B54D77BF}"/>
              </a:ext>
            </a:extLst>
          </p:cNvPr>
          <p:cNvSpPr>
            <a:spLocks noGrp="1"/>
          </p:cNvSpPr>
          <p:nvPr>
            <p:ph type="title"/>
          </p:nvPr>
        </p:nvSpPr>
        <p:spPr/>
        <p:txBody>
          <a:bodyPr>
            <a:normAutofit fontScale="90000"/>
          </a:bodyPr>
          <a:lstStyle/>
          <a:p>
            <a:r>
              <a:rPr lang="en-IN" dirty="0"/>
              <a:t>User Profile</a:t>
            </a:r>
          </a:p>
        </p:txBody>
      </p:sp>
      <p:sp>
        <p:nvSpPr>
          <p:cNvPr id="4" name="Footer Placeholder 3">
            <a:extLst>
              <a:ext uri="{FF2B5EF4-FFF2-40B4-BE49-F238E27FC236}">
                <a16:creationId xmlns:a16="http://schemas.microsoft.com/office/drawing/2014/main" id="{AD46422E-E353-B3D8-CC73-922EBF75CD46}"/>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21B68B1E-2D1E-7599-59CF-90E32F6E8F52}"/>
              </a:ext>
            </a:extLst>
          </p:cNvPr>
          <p:cNvSpPr>
            <a:spLocks noGrp="1"/>
          </p:cNvSpPr>
          <p:nvPr>
            <p:ph type="sldNum" sz="quarter" idx="12"/>
          </p:nvPr>
        </p:nvSpPr>
        <p:spPr/>
        <p:txBody>
          <a:bodyPr/>
          <a:lstStyle/>
          <a:p>
            <a:fld id="{2BB9ACDB-B634-2347-95A4-245F21F5473B}" type="slidenum">
              <a:rPr lang="en-US" smtClean="0"/>
              <a:t>50</a:t>
            </a:fld>
            <a:endParaRPr lang="en-US"/>
          </a:p>
        </p:txBody>
      </p:sp>
      <p:sp>
        <p:nvSpPr>
          <p:cNvPr id="3" name="TextBox 2">
            <a:extLst>
              <a:ext uri="{FF2B5EF4-FFF2-40B4-BE49-F238E27FC236}">
                <a16:creationId xmlns:a16="http://schemas.microsoft.com/office/drawing/2014/main" id="{9904090F-B222-6928-823E-9F9760BAA505}"/>
              </a:ext>
            </a:extLst>
          </p:cNvPr>
          <p:cNvSpPr txBox="1"/>
          <p:nvPr/>
        </p:nvSpPr>
        <p:spPr>
          <a:xfrm>
            <a:off x="457200" y="926099"/>
            <a:ext cx="2567940" cy="2954655"/>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Once the user is logged in after successful OTP verification, then user will redirect to the community account page, and it shows the profile page of the user and displays the welcome message(Figure.37).</a:t>
            </a:r>
          </a:p>
          <a:p>
            <a:pPr marL="285750" indent="-285750" algn="just">
              <a:buFont typeface="Arial" panose="020B0604020202020204" pitchFamily="34" charset="0"/>
              <a:buChar char="•"/>
            </a:pPr>
            <a:r>
              <a:rPr lang="en-US" sz="1400" dirty="0"/>
              <a:t>User can edit update their profile also can be able to upload profile photo.</a:t>
            </a:r>
            <a:br>
              <a:rPr lang="en-US" dirty="0"/>
            </a:br>
            <a:endParaRPr lang="en-IN" dirty="0"/>
          </a:p>
        </p:txBody>
      </p:sp>
      <p:pic>
        <p:nvPicPr>
          <p:cNvPr id="8" name="Picture 7">
            <a:extLst>
              <a:ext uri="{FF2B5EF4-FFF2-40B4-BE49-F238E27FC236}">
                <a16:creationId xmlns:a16="http://schemas.microsoft.com/office/drawing/2014/main" id="{703155EC-910C-BC21-1507-2CB7AA3C5969}"/>
              </a:ext>
            </a:extLst>
          </p:cNvPr>
          <p:cNvPicPr>
            <a:picLocks noChangeAspect="1"/>
          </p:cNvPicPr>
          <p:nvPr/>
        </p:nvPicPr>
        <p:blipFill>
          <a:blip r:embed="rId3"/>
          <a:stretch>
            <a:fillRect/>
          </a:stretch>
        </p:blipFill>
        <p:spPr>
          <a:xfrm>
            <a:off x="3241325" y="366186"/>
            <a:ext cx="5582713" cy="31717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C9BDAED7-1AAC-9BFC-4606-6D32343F086B}"/>
              </a:ext>
            </a:extLst>
          </p:cNvPr>
          <p:cNvSpPr txBox="1"/>
          <p:nvPr/>
        </p:nvSpPr>
        <p:spPr>
          <a:xfrm>
            <a:off x="5158155" y="3754621"/>
            <a:ext cx="2915138" cy="276999"/>
          </a:xfrm>
          <a:prstGeom prst="rect">
            <a:avLst/>
          </a:prstGeom>
          <a:noFill/>
        </p:spPr>
        <p:txBody>
          <a:bodyPr wrap="square" rtlCol="0">
            <a:spAutoFit/>
          </a:bodyPr>
          <a:lstStyle/>
          <a:p>
            <a:r>
              <a:rPr lang="en-US" sz="1200" b="1" i="1" dirty="0"/>
              <a:t>Figure.37 Editing user profile</a:t>
            </a:r>
            <a:endParaRPr lang="en-IN" sz="1200" b="1" i="1" dirty="0"/>
          </a:p>
        </p:txBody>
      </p:sp>
    </p:spTree>
    <p:extLst>
      <p:ext uri="{BB962C8B-B14F-4D97-AF65-F5344CB8AC3E}">
        <p14:creationId xmlns:p14="http://schemas.microsoft.com/office/powerpoint/2010/main" val="2299588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CEC1-86AA-00BE-6DCF-1D5808DEFC20}"/>
              </a:ext>
            </a:extLst>
          </p:cNvPr>
          <p:cNvSpPr>
            <a:spLocks noGrp="1"/>
          </p:cNvSpPr>
          <p:nvPr>
            <p:ph type="title"/>
          </p:nvPr>
        </p:nvSpPr>
        <p:spPr/>
        <p:txBody>
          <a:bodyPr>
            <a:normAutofit fontScale="90000"/>
          </a:bodyPr>
          <a:lstStyle/>
          <a:p>
            <a:r>
              <a:rPr lang="en-IN" dirty="0"/>
              <a:t>Community Forum</a:t>
            </a:r>
          </a:p>
        </p:txBody>
      </p:sp>
      <p:sp>
        <p:nvSpPr>
          <p:cNvPr id="4" name="Footer Placeholder 3">
            <a:extLst>
              <a:ext uri="{FF2B5EF4-FFF2-40B4-BE49-F238E27FC236}">
                <a16:creationId xmlns:a16="http://schemas.microsoft.com/office/drawing/2014/main" id="{085C7240-C793-FCD6-0D6F-F30095F1B69E}"/>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A95146F7-81A4-FD9D-DFEA-190352A8F65D}"/>
              </a:ext>
            </a:extLst>
          </p:cNvPr>
          <p:cNvSpPr>
            <a:spLocks noGrp="1"/>
          </p:cNvSpPr>
          <p:nvPr>
            <p:ph type="sldNum" sz="quarter" idx="12"/>
          </p:nvPr>
        </p:nvSpPr>
        <p:spPr/>
        <p:txBody>
          <a:bodyPr/>
          <a:lstStyle/>
          <a:p>
            <a:fld id="{2BB9ACDB-B634-2347-95A4-245F21F5473B}" type="slidenum">
              <a:rPr lang="en-US" smtClean="0"/>
              <a:t>51</a:t>
            </a:fld>
            <a:endParaRPr lang="en-US"/>
          </a:p>
        </p:txBody>
      </p:sp>
      <p:pic>
        <p:nvPicPr>
          <p:cNvPr id="7" name="Picture 6">
            <a:extLst>
              <a:ext uri="{FF2B5EF4-FFF2-40B4-BE49-F238E27FC236}">
                <a16:creationId xmlns:a16="http://schemas.microsoft.com/office/drawing/2014/main" id="{9041C28D-DDEF-4D42-E70C-CBF2508A1BDC}"/>
              </a:ext>
            </a:extLst>
          </p:cNvPr>
          <p:cNvPicPr>
            <a:picLocks noChangeAspect="1"/>
          </p:cNvPicPr>
          <p:nvPr/>
        </p:nvPicPr>
        <p:blipFill>
          <a:blip r:embed="rId3"/>
          <a:stretch>
            <a:fillRect/>
          </a:stretch>
        </p:blipFill>
        <p:spPr>
          <a:xfrm>
            <a:off x="3470356" y="371292"/>
            <a:ext cx="5470178" cy="3103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8AA2A883-8454-0D9E-0082-CEA1CCCF1CD3}"/>
              </a:ext>
            </a:extLst>
          </p:cNvPr>
          <p:cNvSpPr txBox="1"/>
          <p:nvPr/>
        </p:nvSpPr>
        <p:spPr>
          <a:xfrm>
            <a:off x="333214" y="1205183"/>
            <a:ext cx="2456878" cy="206210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In this page the user can, post their message, thoughts etc. (Figure.38). </a:t>
            </a:r>
          </a:p>
          <a:p>
            <a:pPr marL="285750" indent="-285750" algn="just">
              <a:buFont typeface="Arial" panose="020B0604020202020204" pitchFamily="34" charset="0"/>
              <a:buChar char="•"/>
            </a:pPr>
            <a:r>
              <a:rPr lang="en-US" sz="1600" dirty="0"/>
              <a:t>Also, the user can see their post and posts done by the other users.</a:t>
            </a:r>
            <a:endParaRPr lang="en-IN" sz="1600" dirty="0"/>
          </a:p>
        </p:txBody>
      </p:sp>
      <p:sp>
        <p:nvSpPr>
          <p:cNvPr id="6" name="TextBox 5">
            <a:extLst>
              <a:ext uri="{FF2B5EF4-FFF2-40B4-BE49-F238E27FC236}">
                <a16:creationId xmlns:a16="http://schemas.microsoft.com/office/drawing/2014/main" id="{3E1EA30C-86CB-639C-AB0B-118E2C851EC7}"/>
              </a:ext>
            </a:extLst>
          </p:cNvPr>
          <p:cNvSpPr txBox="1"/>
          <p:nvPr/>
        </p:nvSpPr>
        <p:spPr>
          <a:xfrm>
            <a:off x="4572000" y="3709497"/>
            <a:ext cx="4168140" cy="276999"/>
          </a:xfrm>
          <a:prstGeom prst="rect">
            <a:avLst/>
          </a:prstGeom>
          <a:noFill/>
        </p:spPr>
        <p:txBody>
          <a:bodyPr wrap="square" rtlCol="0">
            <a:spAutoFit/>
          </a:bodyPr>
          <a:lstStyle/>
          <a:p>
            <a:r>
              <a:rPr lang="en-US" sz="1200" b="1" i="1" dirty="0"/>
              <a:t>Figure.38 Community portal with user messages</a:t>
            </a:r>
            <a:endParaRPr lang="en-IN" sz="1200" b="1" i="1" dirty="0"/>
          </a:p>
        </p:txBody>
      </p:sp>
    </p:spTree>
    <p:extLst>
      <p:ext uri="{BB962C8B-B14F-4D97-AF65-F5344CB8AC3E}">
        <p14:creationId xmlns:p14="http://schemas.microsoft.com/office/powerpoint/2010/main" val="1106624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3EFB3-0661-86C4-C49D-6CB74E0C22FE}"/>
              </a:ext>
            </a:extLst>
          </p:cNvPr>
          <p:cNvSpPr>
            <a:spLocks noGrp="1"/>
          </p:cNvSpPr>
          <p:nvPr>
            <p:ph type="title"/>
          </p:nvPr>
        </p:nvSpPr>
        <p:spPr/>
        <p:txBody>
          <a:bodyPr>
            <a:normAutofit fontScale="90000"/>
          </a:bodyPr>
          <a:lstStyle/>
          <a:p>
            <a:r>
              <a:rPr lang="en-IN" dirty="0"/>
              <a:t>Posting Message</a:t>
            </a:r>
          </a:p>
        </p:txBody>
      </p:sp>
      <p:sp>
        <p:nvSpPr>
          <p:cNvPr id="4" name="Footer Placeholder 3">
            <a:extLst>
              <a:ext uri="{FF2B5EF4-FFF2-40B4-BE49-F238E27FC236}">
                <a16:creationId xmlns:a16="http://schemas.microsoft.com/office/drawing/2014/main" id="{45572AB3-E320-9EA5-CE05-CCA4F729F323}"/>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CEA79A1D-A9C5-B6AE-4D8E-7A2F4C395851}"/>
              </a:ext>
            </a:extLst>
          </p:cNvPr>
          <p:cNvSpPr>
            <a:spLocks noGrp="1"/>
          </p:cNvSpPr>
          <p:nvPr>
            <p:ph type="sldNum" sz="quarter" idx="12"/>
          </p:nvPr>
        </p:nvSpPr>
        <p:spPr/>
        <p:txBody>
          <a:bodyPr/>
          <a:lstStyle/>
          <a:p>
            <a:fld id="{2BB9ACDB-B634-2347-95A4-245F21F5473B}" type="slidenum">
              <a:rPr lang="en-US" smtClean="0"/>
              <a:t>52</a:t>
            </a:fld>
            <a:endParaRPr lang="en-US"/>
          </a:p>
        </p:txBody>
      </p:sp>
      <p:pic>
        <p:nvPicPr>
          <p:cNvPr id="7" name="Picture 6">
            <a:extLst>
              <a:ext uri="{FF2B5EF4-FFF2-40B4-BE49-F238E27FC236}">
                <a16:creationId xmlns:a16="http://schemas.microsoft.com/office/drawing/2014/main" id="{3F917105-2BB6-FFCB-8215-8ED2F01E616A}"/>
              </a:ext>
            </a:extLst>
          </p:cNvPr>
          <p:cNvPicPr>
            <a:picLocks noChangeAspect="1"/>
          </p:cNvPicPr>
          <p:nvPr/>
        </p:nvPicPr>
        <p:blipFill>
          <a:blip r:embed="rId3"/>
          <a:stretch>
            <a:fillRect/>
          </a:stretch>
        </p:blipFill>
        <p:spPr>
          <a:xfrm>
            <a:off x="3614615" y="262275"/>
            <a:ext cx="4837723" cy="39608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61495BAB-50C2-8958-CF5D-4D122904BBD0}"/>
              </a:ext>
            </a:extLst>
          </p:cNvPr>
          <p:cNvSpPr txBox="1"/>
          <p:nvPr/>
        </p:nvSpPr>
        <p:spPr>
          <a:xfrm>
            <a:off x="300892" y="1001254"/>
            <a:ext cx="3099661" cy="2677656"/>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This screenshot shows that, text typed by the user. </a:t>
            </a:r>
            <a:br>
              <a:rPr lang="en-US" sz="1400" dirty="0"/>
            </a:br>
            <a:r>
              <a:rPr lang="en-US" sz="1400" dirty="0"/>
              <a:t>If user clicks post message, then, then typed text will be cleaned, pre-processed, vectorized and then it will be predicted using Random Forest trained model.</a:t>
            </a:r>
          </a:p>
          <a:p>
            <a:pPr marL="285750" indent="-285750" algn="just">
              <a:buFont typeface="Arial" panose="020B0604020202020204" pitchFamily="34" charset="0"/>
              <a:buChar char="•"/>
            </a:pPr>
            <a:r>
              <a:rPr lang="en-US" sz="1400" dirty="0"/>
              <a:t>If the text is detected as threat, then the message will not be posted in the community forum and then the system will directly report to the admin (Figure.39).</a:t>
            </a:r>
            <a:endParaRPr lang="en-IN" sz="1400" dirty="0"/>
          </a:p>
        </p:txBody>
      </p:sp>
      <p:sp>
        <p:nvSpPr>
          <p:cNvPr id="6" name="TextBox 5">
            <a:extLst>
              <a:ext uri="{FF2B5EF4-FFF2-40B4-BE49-F238E27FC236}">
                <a16:creationId xmlns:a16="http://schemas.microsoft.com/office/drawing/2014/main" id="{EF542D68-68A4-2F29-B9C7-AE163911C2F3}"/>
              </a:ext>
            </a:extLst>
          </p:cNvPr>
          <p:cNvSpPr txBox="1"/>
          <p:nvPr/>
        </p:nvSpPr>
        <p:spPr>
          <a:xfrm>
            <a:off x="4311015" y="4284889"/>
            <a:ext cx="4002405" cy="276999"/>
          </a:xfrm>
          <a:prstGeom prst="rect">
            <a:avLst/>
          </a:prstGeom>
          <a:noFill/>
        </p:spPr>
        <p:txBody>
          <a:bodyPr wrap="square" rtlCol="0">
            <a:spAutoFit/>
          </a:bodyPr>
          <a:lstStyle/>
          <a:p>
            <a:r>
              <a:rPr lang="en-US" sz="1200" b="1" i="1" dirty="0"/>
              <a:t>Figure.39 Community portal with user messages</a:t>
            </a:r>
            <a:endParaRPr lang="en-IN" sz="1200" b="1" i="1" dirty="0"/>
          </a:p>
        </p:txBody>
      </p:sp>
    </p:spTree>
    <p:extLst>
      <p:ext uri="{BB962C8B-B14F-4D97-AF65-F5344CB8AC3E}">
        <p14:creationId xmlns:p14="http://schemas.microsoft.com/office/powerpoint/2010/main" val="5513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C5CC-9670-9D1B-5E74-E6E051B4E416}"/>
              </a:ext>
            </a:extLst>
          </p:cNvPr>
          <p:cNvSpPr>
            <a:spLocks noGrp="1"/>
          </p:cNvSpPr>
          <p:nvPr>
            <p:ph type="title"/>
          </p:nvPr>
        </p:nvSpPr>
        <p:spPr/>
        <p:txBody>
          <a:bodyPr>
            <a:normAutofit fontScale="90000"/>
          </a:bodyPr>
          <a:lstStyle/>
          <a:p>
            <a:r>
              <a:rPr lang="en-IN" dirty="0"/>
              <a:t>Updated Community Forum</a:t>
            </a:r>
          </a:p>
        </p:txBody>
      </p:sp>
      <p:sp>
        <p:nvSpPr>
          <p:cNvPr id="4" name="Footer Placeholder 3">
            <a:extLst>
              <a:ext uri="{FF2B5EF4-FFF2-40B4-BE49-F238E27FC236}">
                <a16:creationId xmlns:a16="http://schemas.microsoft.com/office/drawing/2014/main" id="{7B228A31-15F1-6546-803C-D6AD951797F0}"/>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B3F05843-7443-7EED-3281-634B4FBA1C12}"/>
              </a:ext>
            </a:extLst>
          </p:cNvPr>
          <p:cNvSpPr>
            <a:spLocks noGrp="1"/>
          </p:cNvSpPr>
          <p:nvPr>
            <p:ph type="sldNum" sz="quarter" idx="12"/>
          </p:nvPr>
        </p:nvSpPr>
        <p:spPr/>
        <p:txBody>
          <a:bodyPr/>
          <a:lstStyle/>
          <a:p>
            <a:fld id="{2BB9ACDB-B634-2347-95A4-245F21F5473B}" type="slidenum">
              <a:rPr lang="en-US" smtClean="0"/>
              <a:t>53</a:t>
            </a:fld>
            <a:endParaRPr lang="en-US"/>
          </a:p>
        </p:txBody>
      </p:sp>
      <p:pic>
        <p:nvPicPr>
          <p:cNvPr id="7" name="Picture 6">
            <a:extLst>
              <a:ext uri="{FF2B5EF4-FFF2-40B4-BE49-F238E27FC236}">
                <a16:creationId xmlns:a16="http://schemas.microsoft.com/office/drawing/2014/main" id="{AA044CB3-B7A5-E9AE-4631-E90B77F06E15}"/>
              </a:ext>
            </a:extLst>
          </p:cNvPr>
          <p:cNvPicPr>
            <a:picLocks noChangeAspect="1"/>
          </p:cNvPicPr>
          <p:nvPr/>
        </p:nvPicPr>
        <p:blipFill>
          <a:blip r:embed="rId3"/>
          <a:stretch>
            <a:fillRect/>
          </a:stretch>
        </p:blipFill>
        <p:spPr>
          <a:xfrm>
            <a:off x="4228123" y="716172"/>
            <a:ext cx="4183625" cy="3447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7B8CA3BF-8DAC-7938-E035-C848A6743F84}"/>
              </a:ext>
            </a:extLst>
          </p:cNvPr>
          <p:cNvSpPr txBox="1"/>
          <p:nvPr/>
        </p:nvSpPr>
        <p:spPr>
          <a:xfrm>
            <a:off x="531323" y="1293689"/>
            <a:ext cx="2905932" cy="1754326"/>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system notifies the user as the posted message was predicted as threat and it was flagged and reported to the admin(Figure.40).</a:t>
            </a:r>
            <a:endParaRPr lang="en-IN" dirty="0"/>
          </a:p>
        </p:txBody>
      </p:sp>
      <p:sp>
        <p:nvSpPr>
          <p:cNvPr id="6" name="TextBox 5">
            <a:extLst>
              <a:ext uri="{FF2B5EF4-FFF2-40B4-BE49-F238E27FC236}">
                <a16:creationId xmlns:a16="http://schemas.microsoft.com/office/drawing/2014/main" id="{261D1DFE-1B08-B283-6325-E39C0C32EA1A}"/>
              </a:ext>
            </a:extLst>
          </p:cNvPr>
          <p:cNvSpPr txBox="1"/>
          <p:nvPr/>
        </p:nvSpPr>
        <p:spPr>
          <a:xfrm>
            <a:off x="3893820" y="4307245"/>
            <a:ext cx="5077510" cy="276999"/>
          </a:xfrm>
          <a:prstGeom prst="rect">
            <a:avLst/>
          </a:prstGeom>
          <a:noFill/>
        </p:spPr>
        <p:txBody>
          <a:bodyPr wrap="square" rtlCol="0">
            <a:spAutoFit/>
          </a:bodyPr>
          <a:lstStyle/>
          <a:p>
            <a:r>
              <a:rPr lang="en-US" sz="1200" b="1" i="1" dirty="0"/>
              <a:t>Figure.40 Community portal with user messages with AI detection</a:t>
            </a:r>
            <a:endParaRPr lang="en-IN" sz="1200" b="1" i="1" dirty="0"/>
          </a:p>
        </p:txBody>
      </p:sp>
    </p:spTree>
    <p:extLst>
      <p:ext uri="{BB962C8B-B14F-4D97-AF65-F5344CB8AC3E}">
        <p14:creationId xmlns:p14="http://schemas.microsoft.com/office/powerpoint/2010/main" val="30084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2A413-A113-50BA-4D3D-DA6F1244B2AC}"/>
              </a:ext>
            </a:extLst>
          </p:cNvPr>
          <p:cNvSpPr>
            <a:spLocks noGrp="1"/>
          </p:cNvSpPr>
          <p:nvPr>
            <p:ph type="title"/>
          </p:nvPr>
        </p:nvSpPr>
        <p:spPr/>
        <p:txBody>
          <a:bodyPr>
            <a:normAutofit fontScale="90000"/>
          </a:bodyPr>
          <a:lstStyle/>
          <a:p>
            <a:r>
              <a:rPr lang="en-IN" dirty="0"/>
              <a:t>Admin Login Page</a:t>
            </a:r>
          </a:p>
        </p:txBody>
      </p:sp>
      <p:sp>
        <p:nvSpPr>
          <p:cNvPr id="4" name="Footer Placeholder 3">
            <a:extLst>
              <a:ext uri="{FF2B5EF4-FFF2-40B4-BE49-F238E27FC236}">
                <a16:creationId xmlns:a16="http://schemas.microsoft.com/office/drawing/2014/main" id="{C322A920-F52C-C3A7-3EAC-26C2359BA876}"/>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EF9B061E-C1CC-7DEE-8D94-2054DD0C2237}"/>
              </a:ext>
            </a:extLst>
          </p:cNvPr>
          <p:cNvSpPr>
            <a:spLocks noGrp="1"/>
          </p:cNvSpPr>
          <p:nvPr>
            <p:ph type="sldNum" sz="quarter" idx="12"/>
          </p:nvPr>
        </p:nvSpPr>
        <p:spPr/>
        <p:txBody>
          <a:bodyPr/>
          <a:lstStyle/>
          <a:p>
            <a:fld id="{2BB9ACDB-B634-2347-95A4-245F21F5473B}" type="slidenum">
              <a:rPr lang="en-US" smtClean="0"/>
              <a:t>54</a:t>
            </a:fld>
            <a:endParaRPr lang="en-US"/>
          </a:p>
        </p:txBody>
      </p:sp>
      <p:sp>
        <p:nvSpPr>
          <p:cNvPr id="6" name="TextBox 5">
            <a:extLst>
              <a:ext uri="{FF2B5EF4-FFF2-40B4-BE49-F238E27FC236}">
                <a16:creationId xmlns:a16="http://schemas.microsoft.com/office/drawing/2014/main" id="{9F33D6FF-7CCA-38B9-2C4E-BC6DFF529421}"/>
              </a:ext>
            </a:extLst>
          </p:cNvPr>
          <p:cNvSpPr txBox="1"/>
          <p:nvPr/>
        </p:nvSpPr>
        <p:spPr>
          <a:xfrm>
            <a:off x="581186" y="906651"/>
            <a:ext cx="385907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This system has only one admin account, and it has following credentials(Figure.41):</a:t>
            </a:r>
          </a:p>
          <a:p>
            <a:pPr marL="285750" indent="-285750">
              <a:buFont typeface="Arial" panose="020B0604020202020204" pitchFamily="34" charset="0"/>
              <a:buChar char="•"/>
            </a:pPr>
            <a:r>
              <a:rPr lang="en-US" dirty="0"/>
              <a:t>Email-id: </a:t>
            </a:r>
            <a:r>
              <a:rPr lang="en-US" dirty="0">
                <a:hlinkClick r:id="rId3"/>
              </a:rPr>
              <a:t>jayy3685@gmail.com</a:t>
            </a:r>
            <a:endParaRPr lang="en-US" dirty="0"/>
          </a:p>
          <a:p>
            <a:pPr marL="285750" indent="-285750">
              <a:buFont typeface="Arial" panose="020B0604020202020204" pitchFamily="34" charset="0"/>
              <a:buChar char="•"/>
            </a:pPr>
            <a:r>
              <a:rPr lang="en-US" dirty="0"/>
              <a:t>ID: ADM</a:t>
            </a:r>
          </a:p>
          <a:p>
            <a:pPr marL="285750" indent="-285750">
              <a:buFont typeface="Arial" panose="020B0604020202020204" pitchFamily="34" charset="0"/>
              <a:buChar char="•"/>
            </a:pPr>
            <a:r>
              <a:rPr lang="en-US" dirty="0"/>
              <a:t>Password: admin1234</a:t>
            </a:r>
          </a:p>
          <a:p>
            <a:pPr marL="285750" indent="-285750">
              <a:buFont typeface="Arial" panose="020B0604020202020204" pitchFamily="34" charset="0"/>
              <a:buChar char="•"/>
            </a:pPr>
            <a:endParaRPr lang="en-IN" dirty="0"/>
          </a:p>
        </p:txBody>
      </p:sp>
      <p:pic>
        <p:nvPicPr>
          <p:cNvPr id="8" name="Picture 7">
            <a:extLst>
              <a:ext uri="{FF2B5EF4-FFF2-40B4-BE49-F238E27FC236}">
                <a16:creationId xmlns:a16="http://schemas.microsoft.com/office/drawing/2014/main" id="{098B5556-43E7-049D-223B-E9B637A87106}"/>
              </a:ext>
            </a:extLst>
          </p:cNvPr>
          <p:cNvPicPr>
            <a:picLocks noChangeAspect="1"/>
          </p:cNvPicPr>
          <p:nvPr/>
        </p:nvPicPr>
        <p:blipFill>
          <a:blip r:embed="rId4"/>
          <a:stretch>
            <a:fillRect/>
          </a:stretch>
        </p:blipFill>
        <p:spPr>
          <a:xfrm>
            <a:off x="4962379" y="205979"/>
            <a:ext cx="2325294" cy="3825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5D118B71-DCB7-FB26-50FE-74FCF432ABAE}"/>
              </a:ext>
            </a:extLst>
          </p:cNvPr>
          <p:cNvSpPr txBox="1"/>
          <p:nvPr/>
        </p:nvSpPr>
        <p:spPr>
          <a:xfrm>
            <a:off x="5103445" y="4122273"/>
            <a:ext cx="3583355" cy="276999"/>
          </a:xfrm>
          <a:prstGeom prst="rect">
            <a:avLst/>
          </a:prstGeom>
          <a:noFill/>
        </p:spPr>
        <p:txBody>
          <a:bodyPr wrap="square" rtlCol="0">
            <a:spAutoFit/>
          </a:bodyPr>
          <a:lstStyle/>
          <a:p>
            <a:r>
              <a:rPr lang="en-US" sz="1200" b="1" i="1" dirty="0"/>
              <a:t>Figure.41 Admin Login page</a:t>
            </a:r>
            <a:endParaRPr lang="en-IN" sz="1200" b="1" i="1" dirty="0"/>
          </a:p>
        </p:txBody>
      </p:sp>
    </p:spTree>
    <p:extLst>
      <p:ext uri="{BB962C8B-B14F-4D97-AF65-F5344CB8AC3E}">
        <p14:creationId xmlns:p14="http://schemas.microsoft.com/office/powerpoint/2010/main" val="264909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DBF2-15AA-3862-488A-EE648FBD22E7}"/>
              </a:ext>
            </a:extLst>
          </p:cNvPr>
          <p:cNvSpPr>
            <a:spLocks noGrp="1"/>
          </p:cNvSpPr>
          <p:nvPr>
            <p:ph type="title"/>
          </p:nvPr>
        </p:nvSpPr>
        <p:spPr/>
        <p:txBody>
          <a:bodyPr>
            <a:normAutofit fontScale="90000"/>
          </a:bodyPr>
          <a:lstStyle/>
          <a:p>
            <a:r>
              <a:rPr lang="en-IN" dirty="0"/>
              <a:t>Admin (Statistics – Bar Chart)</a:t>
            </a:r>
          </a:p>
        </p:txBody>
      </p:sp>
      <p:sp>
        <p:nvSpPr>
          <p:cNvPr id="4" name="Footer Placeholder 3">
            <a:extLst>
              <a:ext uri="{FF2B5EF4-FFF2-40B4-BE49-F238E27FC236}">
                <a16:creationId xmlns:a16="http://schemas.microsoft.com/office/drawing/2014/main" id="{BB407C55-08C6-1104-D779-F605CAC6F590}"/>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D2F23C01-9C26-12F8-20F5-2F62972C932B}"/>
              </a:ext>
            </a:extLst>
          </p:cNvPr>
          <p:cNvSpPr>
            <a:spLocks noGrp="1"/>
          </p:cNvSpPr>
          <p:nvPr>
            <p:ph type="sldNum" sz="quarter" idx="12"/>
          </p:nvPr>
        </p:nvSpPr>
        <p:spPr/>
        <p:txBody>
          <a:bodyPr/>
          <a:lstStyle/>
          <a:p>
            <a:fld id="{2BB9ACDB-B634-2347-95A4-245F21F5473B}" type="slidenum">
              <a:rPr lang="en-US" smtClean="0"/>
              <a:t>55</a:t>
            </a:fld>
            <a:endParaRPr lang="en-US"/>
          </a:p>
        </p:txBody>
      </p:sp>
      <p:pic>
        <p:nvPicPr>
          <p:cNvPr id="7" name="Picture 6">
            <a:extLst>
              <a:ext uri="{FF2B5EF4-FFF2-40B4-BE49-F238E27FC236}">
                <a16:creationId xmlns:a16="http://schemas.microsoft.com/office/drawing/2014/main" id="{6981D962-02B6-2383-C029-0CAECF440340}"/>
              </a:ext>
            </a:extLst>
          </p:cNvPr>
          <p:cNvPicPr>
            <a:picLocks noChangeAspect="1"/>
          </p:cNvPicPr>
          <p:nvPr/>
        </p:nvPicPr>
        <p:blipFill>
          <a:blip r:embed="rId3"/>
          <a:stretch>
            <a:fillRect/>
          </a:stretch>
        </p:blipFill>
        <p:spPr>
          <a:xfrm>
            <a:off x="4647009" y="708079"/>
            <a:ext cx="3498880" cy="3332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E0AFBDAE-B45D-E242-0372-D02CB32FEC5E}"/>
              </a:ext>
            </a:extLst>
          </p:cNvPr>
          <p:cNvSpPr txBox="1"/>
          <p:nvPr/>
        </p:nvSpPr>
        <p:spPr>
          <a:xfrm>
            <a:off x="518001" y="1308084"/>
            <a:ext cx="3358430"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t>If the admin clicks show visuals button, then admin can see graphical representation for distribution of detected threats with its categories(Figure.42).</a:t>
            </a:r>
            <a:endParaRPr lang="en-IN" dirty="0"/>
          </a:p>
        </p:txBody>
      </p:sp>
      <p:sp>
        <p:nvSpPr>
          <p:cNvPr id="6" name="TextBox 5">
            <a:extLst>
              <a:ext uri="{FF2B5EF4-FFF2-40B4-BE49-F238E27FC236}">
                <a16:creationId xmlns:a16="http://schemas.microsoft.com/office/drawing/2014/main" id="{A68BD938-ED5B-FA41-C119-AB98C8C37658}"/>
              </a:ext>
            </a:extLst>
          </p:cNvPr>
          <p:cNvSpPr txBox="1"/>
          <p:nvPr/>
        </p:nvSpPr>
        <p:spPr>
          <a:xfrm>
            <a:off x="5806830" y="4127153"/>
            <a:ext cx="3583355" cy="276999"/>
          </a:xfrm>
          <a:prstGeom prst="rect">
            <a:avLst/>
          </a:prstGeom>
          <a:noFill/>
        </p:spPr>
        <p:txBody>
          <a:bodyPr wrap="square" rtlCol="0">
            <a:spAutoFit/>
          </a:bodyPr>
          <a:lstStyle/>
          <a:p>
            <a:r>
              <a:rPr lang="en-US" sz="1200" b="1" i="1" dirty="0"/>
              <a:t>Figure.42 Threat Visuals</a:t>
            </a:r>
            <a:endParaRPr lang="en-IN" sz="1200" b="1" i="1" dirty="0"/>
          </a:p>
        </p:txBody>
      </p:sp>
    </p:spTree>
    <p:extLst>
      <p:ext uri="{BB962C8B-B14F-4D97-AF65-F5344CB8AC3E}">
        <p14:creationId xmlns:p14="http://schemas.microsoft.com/office/powerpoint/2010/main" val="2327108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9232-3655-8B97-65C1-FA597AE9D453}"/>
              </a:ext>
            </a:extLst>
          </p:cNvPr>
          <p:cNvSpPr>
            <a:spLocks noGrp="1"/>
          </p:cNvSpPr>
          <p:nvPr>
            <p:ph type="title"/>
          </p:nvPr>
        </p:nvSpPr>
        <p:spPr/>
        <p:txBody>
          <a:bodyPr>
            <a:normAutofit fontScale="90000"/>
          </a:bodyPr>
          <a:lstStyle/>
          <a:p>
            <a:r>
              <a:rPr lang="en-IN" dirty="0"/>
              <a:t>Admin Dashboard</a:t>
            </a:r>
          </a:p>
        </p:txBody>
      </p:sp>
      <p:sp>
        <p:nvSpPr>
          <p:cNvPr id="4" name="Footer Placeholder 3">
            <a:extLst>
              <a:ext uri="{FF2B5EF4-FFF2-40B4-BE49-F238E27FC236}">
                <a16:creationId xmlns:a16="http://schemas.microsoft.com/office/drawing/2014/main" id="{8360F831-1025-9E1F-C85E-88D20374DF4D}"/>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9810BFDD-CF77-B647-099E-3D94B25CFF45}"/>
              </a:ext>
            </a:extLst>
          </p:cNvPr>
          <p:cNvSpPr>
            <a:spLocks noGrp="1"/>
          </p:cNvSpPr>
          <p:nvPr>
            <p:ph type="sldNum" sz="quarter" idx="12"/>
          </p:nvPr>
        </p:nvSpPr>
        <p:spPr/>
        <p:txBody>
          <a:bodyPr/>
          <a:lstStyle/>
          <a:p>
            <a:fld id="{2BB9ACDB-B634-2347-95A4-245F21F5473B}" type="slidenum">
              <a:rPr lang="en-US" smtClean="0"/>
              <a:t>56</a:t>
            </a:fld>
            <a:endParaRPr lang="en-US"/>
          </a:p>
        </p:txBody>
      </p:sp>
      <p:sp>
        <p:nvSpPr>
          <p:cNvPr id="8" name="TextBox 7">
            <a:extLst>
              <a:ext uri="{FF2B5EF4-FFF2-40B4-BE49-F238E27FC236}">
                <a16:creationId xmlns:a16="http://schemas.microsoft.com/office/drawing/2014/main" id="{FB844D7E-6A65-0F11-C1FF-A8EFCE95431A}"/>
              </a:ext>
            </a:extLst>
          </p:cNvPr>
          <p:cNvSpPr txBox="1"/>
          <p:nvPr/>
        </p:nvSpPr>
        <p:spPr>
          <a:xfrm>
            <a:off x="642691" y="681031"/>
            <a:ext cx="8133985" cy="738664"/>
          </a:xfrm>
          <a:prstGeom prst="rect">
            <a:avLst/>
          </a:prstGeom>
          <a:noFill/>
        </p:spPr>
        <p:txBody>
          <a:bodyPr wrap="square" rtlCol="0">
            <a:spAutoFit/>
          </a:bodyPr>
          <a:lstStyle/>
          <a:p>
            <a:r>
              <a:rPr lang="en-US" sz="1400" dirty="0"/>
              <a:t>Admin dashboard list the number of records that are detected as threats with their ids and details. If admin clicks block button in the particular row then the respective user will be blocked permanently and they unable to login.</a:t>
            </a:r>
            <a:endParaRPr lang="en-IN" sz="1400" dirty="0"/>
          </a:p>
        </p:txBody>
      </p:sp>
      <p:sp>
        <p:nvSpPr>
          <p:cNvPr id="7" name="TextBox 6">
            <a:extLst>
              <a:ext uri="{FF2B5EF4-FFF2-40B4-BE49-F238E27FC236}">
                <a16:creationId xmlns:a16="http://schemas.microsoft.com/office/drawing/2014/main" id="{A1DCEFB0-02B2-A30D-C642-A146AFA06442}"/>
              </a:ext>
            </a:extLst>
          </p:cNvPr>
          <p:cNvSpPr txBox="1"/>
          <p:nvPr/>
        </p:nvSpPr>
        <p:spPr>
          <a:xfrm>
            <a:off x="2219569" y="4154692"/>
            <a:ext cx="5603631" cy="276999"/>
          </a:xfrm>
          <a:prstGeom prst="rect">
            <a:avLst/>
          </a:prstGeom>
          <a:noFill/>
        </p:spPr>
        <p:txBody>
          <a:bodyPr wrap="square" rtlCol="0">
            <a:spAutoFit/>
          </a:bodyPr>
          <a:lstStyle/>
          <a:p>
            <a:r>
              <a:rPr lang="en-US" sz="1200" b="1" i="1" dirty="0"/>
              <a:t>Figure.43 Detected Threats with Block Functionality in Admin Dashboard</a:t>
            </a:r>
            <a:endParaRPr lang="en-IN" sz="1200" b="1" i="1" dirty="0"/>
          </a:p>
        </p:txBody>
      </p:sp>
      <p:pic>
        <p:nvPicPr>
          <p:cNvPr id="3" name="Picture 2">
            <a:extLst>
              <a:ext uri="{FF2B5EF4-FFF2-40B4-BE49-F238E27FC236}">
                <a16:creationId xmlns:a16="http://schemas.microsoft.com/office/drawing/2014/main" id="{1CC3446D-B2EA-A8AC-0F45-1221089B4EE9}"/>
              </a:ext>
            </a:extLst>
          </p:cNvPr>
          <p:cNvPicPr>
            <a:picLocks noChangeAspect="1"/>
          </p:cNvPicPr>
          <p:nvPr/>
        </p:nvPicPr>
        <p:blipFill>
          <a:blip r:embed="rId3"/>
          <a:stretch>
            <a:fillRect/>
          </a:stretch>
        </p:blipFill>
        <p:spPr>
          <a:xfrm>
            <a:off x="1264257" y="1475964"/>
            <a:ext cx="7060759" cy="2622458"/>
          </a:xfrm>
          <a:prstGeom prst="rect">
            <a:avLst/>
          </a:prstGeom>
          <a:ln w="28575">
            <a:solidFill>
              <a:schemeClr val="tx1"/>
            </a:solidFill>
          </a:ln>
        </p:spPr>
      </p:pic>
    </p:spTree>
    <p:extLst>
      <p:ext uri="{BB962C8B-B14F-4D97-AF65-F5344CB8AC3E}">
        <p14:creationId xmlns:p14="http://schemas.microsoft.com/office/powerpoint/2010/main" val="3248615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2703-8C1F-80A9-D443-A6341A9FAA08}"/>
              </a:ext>
            </a:extLst>
          </p:cNvPr>
          <p:cNvSpPr>
            <a:spLocks noGrp="1"/>
          </p:cNvSpPr>
          <p:nvPr>
            <p:ph type="title"/>
          </p:nvPr>
        </p:nvSpPr>
        <p:spPr/>
        <p:txBody>
          <a:bodyPr>
            <a:normAutofit fontScale="90000"/>
          </a:bodyPr>
          <a:lstStyle/>
          <a:p>
            <a:r>
              <a:rPr lang="en-US" dirty="0"/>
              <a:t>Block user for malware posts on community page</a:t>
            </a:r>
            <a:endParaRPr lang="en-IN" dirty="0"/>
          </a:p>
        </p:txBody>
      </p:sp>
      <p:sp>
        <p:nvSpPr>
          <p:cNvPr id="3" name="Content Placeholder 2">
            <a:extLst>
              <a:ext uri="{FF2B5EF4-FFF2-40B4-BE49-F238E27FC236}">
                <a16:creationId xmlns:a16="http://schemas.microsoft.com/office/drawing/2014/main" id="{20AAF6D6-2251-FAFE-E347-C24487D51BA0}"/>
              </a:ext>
            </a:extLst>
          </p:cNvPr>
          <p:cNvSpPr>
            <a:spLocks noGrp="1"/>
          </p:cNvSpPr>
          <p:nvPr>
            <p:ph sz="half" idx="1"/>
          </p:nvPr>
        </p:nvSpPr>
        <p:spPr>
          <a:xfrm>
            <a:off x="457200" y="914188"/>
            <a:ext cx="8229600" cy="906661"/>
          </a:xfrm>
        </p:spPr>
        <p:txBody>
          <a:bodyPr>
            <a:normAutofit fontScale="55000" lnSpcReduction="20000"/>
          </a:bodyPr>
          <a:lstStyle/>
          <a:p>
            <a:r>
              <a:rPr lang="en-US" dirty="0"/>
              <a:t>Admin has right to block the user by clicking on block button for posting malware messages on community page. Once the user is blocked user won’t be able to login again by checking </a:t>
            </a:r>
            <a:r>
              <a:rPr lang="en-US" dirty="0" err="1"/>
              <a:t>is_blocked</a:t>
            </a:r>
            <a:r>
              <a:rPr lang="en-US" dirty="0"/>
              <a:t> status in user table as shown in code in Figure 44. </a:t>
            </a:r>
            <a:endParaRPr lang="en-IN" dirty="0"/>
          </a:p>
        </p:txBody>
      </p:sp>
      <p:sp>
        <p:nvSpPr>
          <p:cNvPr id="4" name="Footer Placeholder 3">
            <a:extLst>
              <a:ext uri="{FF2B5EF4-FFF2-40B4-BE49-F238E27FC236}">
                <a16:creationId xmlns:a16="http://schemas.microsoft.com/office/drawing/2014/main" id="{005CE866-BDB3-B2F6-8011-CD274450C795}"/>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DEA5B8ED-C38C-C7D3-6C23-FD2A4B40F759}"/>
              </a:ext>
            </a:extLst>
          </p:cNvPr>
          <p:cNvSpPr>
            <a:spLocks noGrp="1"/>
          </p:cNvSpPr>
          <p:nvPr>
            <p:ph type="sldNum" sz="quarter" idx="12"/>
          </p:nvPr>
        </p:nvSpPr>
        <p:spPr/>
        <p:txBody>
          <a:bodyPr/>
          <a:lstStyle/>
          <a:p>
            <a:fld id="{2BB9ACDB-B634-2347-95A4-245F21F5473B}" type="slidenum">
              <a:rPr lang="en-US" smtClean="0"/>
              <a:t>57</a:t>
            </a:fld>
            <a:endParaRPr lang="en-US"/>
          </a:p>
        </p:txBody>
      </p:sp>
      <p:pic>
        <p:nvPicPr>
          <p:cNvPr id="6" name="Picture 5" descr="A blue and white screen with white text&#10;&#10;AI-generated content may be incorrect.">
            <a:extLst>
              <a:ext uri="{FF2B5EF4-FFF2-40B4-BE49-F238E27FC236}">
                <a16:creationId xmlns:a16="http://schemas.microsoft.com/office/drawing/2014/main" id="{C3EF39F8-0195-D04E-E2B0-886E5F3580A7}"/>
              </a:ext>
            </a:extLst>
          </p:cNvPr>
          <p:cNvPicPr>
            <a:picLocks noChangeAspect="1"/>
          </p:cNvPicPr>
          <p:nvPr/>
        </p:nvPicPr>
        <p:blipFill>
          <a:blip r:embed="rId3"/>
          <a:stretch>
            <a:fillRect/>
          </a:stretch>
        </p:blipFill>
        <p:spPr>
          <a:xfrm>
            <a:off x="349500" y="2500497"/>
            <a:ext cx="5518564" cy="1024255"/>
          </a:xfrm>
          <a:prstGeom prst="rect">
            <a:avLst/>
          </a:prstGeom>
          <a:ln w="28575">
            <a:solidFill>
              <a:schemeClr val="tx1"/>
            </a:solidFill>
          </a:ln>
        </p:spPr>
      </p:pic>
      <p:pic>
        <p:nvPicPr>
          <p:cNvPr id="7" name="Picture 6">
            <a:extLst>
              <a:ext uri="{FF2B5EF4-FFF2-40B4-BE49-F238E27FC236}">
                <a16:creationId xmlns:a16="http://schemas.microsoft.com/office/drawing/2014/main" id="{810C258A-1DAA-E3AC-A26E-2E0E3CA09589}"/>
              </a:ext>
            </a:extLst>
          </p:cNvPr>
          <p:cNvPicPr>
            <a:picLocks noChangeAspect="1"/>
          </p:cNvPicPr>
          <p:nvPr/>
        </p:nvPicPr>
        <p:blipFill>
          <a:blip r:embed="rId4"/>
          <a:stretch>
            <a:fillRect/>
          </a:stretch>
        </p:blipFill>
        <p:spPr>
          <a:xfrm>
            <a:off x="6379348" y="2081622"/>
            <a:ext cx="2030730" cy="2064385"/>
          </a:xfrm>
          <a:prstGeom prst="rect">
            <a:avLst/>
          </a:prstGeom>
          <a:ln w="28575">
            <a:solidFill>
              <a:schemeClr val="tx1"/>
            </a:solidFill>
          </a:ln>
        </p:spPr>
      </p:pic>
      <p:sp>
        <p:nvSpPr>
          <p:cNvPr id="8" name="TextBox 7">
            <a:extLst>
              <a:ext uri="{FF2B5EF4-FFF2-40B4-BE49-F238E27FC236}">
                <a16:creationId xmlns:a16="http://schemas.microsoft.com/office/drawing/2014/main" id="{85C58C73-4ECE-215F-CA04-72AA20678000}"/>
              </a:ext>
            </a:extLst>
          </p:cNvPr>
          <p:cNvSpPr txBox="1"/>
          <p:nvPr/>
        </p:nvSpPr>
        <p:spPr>
          <a:xfrm>
            <a:off x="2140055" y="4293191"/>
            <a:ext cx="5603631" cy="276999"/>
          </a:xfrm>
          <a:prstGeom prst="rect">
            <a:avLst/>
          </a:prstGeom>
          <a:noFill/>
        </p:spPr>
        <p:txBody>
          <a:bodyPr wrap="square" rtlCol="0">
            <a:spAutoFit/>
          </a:bodyPr>
          <a:lstStyle/>
          <a:p>
            <a:r>
              <a:rPr lang="en-US" sz="1200" b="1" i="1" dirty="0"/>
              <a:t>Figure.44 Block user for malware posts on community page</a:t>
            </a:r>
            <a:endParaRPr lang="en-IN" sz="1200" b="1" i="1" dirty="0"/>
          </a:p>
        </p:txBody>
      </p:sp>
    </p:spTree>
    <p:extLst>
      <p:ext uri="{BB962C8B-B14F-4D97-AF65-F5344CB8AC3E}">
        <p14:creationId xmlns:p14="http://schemas.microsoft.com/office/powerpoint/2010/main" val="2707181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0D113-5144-501B-2E93-20BCF427BC19}"/>
              </a:ext>
            </a:extLst>
          </p:cNvPr>
          <p:cNvSpPr>
            <a:spLocks noGrp="1"/>
          </p:cNvSpPr>
          <p:nvPr>
            <p:ph type="title"/>
          </p:nvPr>
        </p:nvSpPr>
        <p:spPr/>
        <p:txBody>
          <a:bodyPr>
            <a:normAutofit fontScale="90000"/>
          </a:bodyPr>
          <a:lstStyle/>
          <a:p>
            <a:r>
              <a:rPr lang="en-US" dirty="0"/>
              <a:t>Assign employee id and occupation</a:t>
            </a:r>
            <a:endParaRPr lang="en-IN" dirty="0"/>
          </a:p>
        </p:txBody>
      </p:sp>
      <p:sp>
        <p:nvSpPr>
          <p:cNvPr id="3" name="Content Placeholder 2">
            <a:extLst>
              <a:ext uri="{FF2B5EF4-FFF2-40B4-BE49-F238E27FC236}">
                <a16:creationId xmlns:a16="http://schemas.microsoft.com/office/drawing/2014/main" id="{9AD8CEC7-15CC-08D2-6784-AE992604356C}"/>
              </a:ext>
            </a:extLst>
          </p:cNvPr>
          <p:cNvSpPr>
            <a:spLocks noGrp="1"/>
          </p:cNvSpPr>
          <p:nvPr>
            <p:ph sz="half" idx="1"/>
          </p:nvPr>
        </p:nvSpPr>
        <p:spPr>
          <a:xfrm>
            <a:off x="457200" y="914188"/>
            <a:ext cx="8229600" cy="1232664"/>
          </a:xfrm>
        </p:spPr>
        <p:txBody>
          <a:bodyPr>
            <a:normAutofit fontScale="55000" lnSpcReduction="20000"/>
          </a:bodyPr>
          <a:lstStyle/>
          <a:p>
            <a:pPr algn="just"/>
            <a:r>
              <a:rPr lang="en-US" dirty="0"/>
              <a:t>After successful signup of employee all the details related to employees are displayed on assign employee id page in the form of table on admin portal. Admin will assign employee id and occupation manually by writing in text box as shown in Figure 45 given below. Employees will get email with employee id and occupation detail that they can use during login to the employee dashboard.</a:t>
            </a:r>
            <a:endParaRPr lang="en-IN" dirty="0"/>
          </a:p>
        </p:txBody>
      </p:sp>
      <p:sp>
        <p:nvSpPr>
          <p:cNvPr id="4" name="Footer Placeholder 3">
            <a:extLst>
              <a:ext uri="{FF2B5EF4-FFF2-40B4-BE49-F238E27FC236}">
                <a16:creationId xmlns:a16="http://schemas.microsoft.com/office/drawing/2014/main" id="{260676E8-3958-FCE0-70F0-37FF20774C1B}"/>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503A9202-14B0-DFF5-EBEC-1D4B68C64E88}"/>
              </a:ext>
            </a:extLst>
          </p:cNvPr>
          <p:cNvSpPr>
            <a:spLocks noGrp="1"/>
          </p:cNvSpPr>
          <p:nvPr>
            <p:ph type="sldNum" sz="quarter" idx="12"/>
          </p:nvPr>
        </p:nvSpPr>
        <p:spPr/>
        <p:txBody>
          <a:bodyPr/>
          <a:lstStyle/>
          <a:p>
            <a:fld id="{2BB9ACDB-B634-2347-95A4-245F21F5473B}" type="slidenum">
              <a:rPr lang="en-US" smtClean="0"/>
              <a:t>58</a:t>
            </a:fld>
            <a:endParaRPr lang="en-US"/>
          </a:p>
        </p:txBody>
      </p:sp>
      <p:pic>
        <p:nvPicPr>
          <p:cNvPr id="6" name="Picture 5">
            <a:extLst>
              <a:ext uri="{FF2B5EF4-FFF2-40B4-BE49-F238E27FC236}">
                <a16:creationId xmlns:a16="http://schemas.microsoft.com/office/drawing/2014/main" id="{C2BF31E1-A4DE-262C-3578-437F74C1F669}"/>
              </a:ext>
            </a:extLst>
          </p:cNvPr>
          <p:cNvPicPr>
            <a:picLocks noChangeAspect="1"/>
          </p:cNvPicPr>
          <p:nvPr/>
        </p:nvPicPr>
        <p:blipFill>
          <a:blip r:embed="rId3"/>
          <a:stretch>
            <a:fillRect/>
          </a:stretch>
        </p:blipFill>
        <p:spPr>
          <a:xfrm>
            <a:off x="1594927" y="2411403"/>
            <a:ext cx="5731510" cy="1911350"/>
          </a:xfrm>
          <a:prstGeom prst="rect">
            <a:avLst/>
          </a:prstGeom>
          <a:ln w="28575">
            <a:solidFill>
              <a:schemeClr val="tx1"/>
            </a:solidFill>
          </a:ln>
        </p:spPr>
      </p:pic>
      <p:sp>
        <p:nvSpPr>
          <p:cNvPr id="7" name="TextBox 6">
            <a:extLst>
              <a:ext uri="{FF2B5EF4-FFF2-40B4-BE49-F238E27FC236}">
                <a16:creationId xmlns:a16="http://schemas.microsoft.com/office/drawing/2014/main" id="{97D7143E-43C3-F0B4-F7D5-C583A803C22B}"/>
              </a:ext>
            </a:extLst>
          </p:cNvPr>
          <p:cNvSpPr txBox="1"/>
          <p:nvPr/>
        </p:nvSpPr>
        <p:spPr>
          <a:xfrm>
            <a:off x="2391019" y="4392091"/>
            <a:ext cx="5603631" cy="276999"/>
          </a:xfrm>
          <a:prstGeom prst="rect">
            <a:avLst/>
          </a:prstGeom>
          <a:noFill/>
        </p:spPr>
        <p:txBody>
          <a:bodyPr wrap="square" rtlCol="0">
            <a:spAutoFit/>
          </a:bodyPr>
          <a:lstStyle/>
          <a:p>
            <a:r>
              <a:rPr lang="en-US" sz="1200" b="1" i="1" dirty="0"/>
              <a:t>Figure.45 Assign employee id and occupation</a:t>
            </a:r>
            <a:endParaRPr lang="en-IN" sz="1200" b="1" i="1" dirty="0"/>
          </a:p>
        </p:txBody>
      </p:sp>
    </p:spTree>
    <p:extLst>
      <p:ext uri="{BB962C8B-B14F-4D97-AF65-F5344CB8AC3E}">
        <p14:creationId xmlns:p14="http://schemas.microsoft.com/office/powerpoint/2010/main" val="49404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183D-6F37-727E-F9CE-7B33C3B2F8B4}"/>
              </a:ext>
            </a:extLst>
          </p:cNvPr>
          <p:cNvSpPr>
            <a:spLocks noGrp="1"/>
          </p:cNvSpPr>
          <p:nvPr>
            <p:ph type="title"/>
          </p:nvPr>
        </p:nvSpPr>
        <p:spPr/>
        <p:txBody>
          <a:bodyPr>
            <a:normAutofit fontScale="90000"/>
          </a:bodyPr>
          <a:lstStyle/>
          <a:p>
            <a:r>
              <a:rPr lang="en-US" dirty="0"/>
              <a:t>Block the user for malware query through contact page</a:t>
            </a:r>
            <a:endParaRPr lang="en-IN" dirty="0"/>
          </a:p>
        </p:txBody>
      </p:sp>
      <p:sp>
        <p:nvSpPr>
          <p:cNvPr id="3" name="Content Placeholder 2">
            <a:extLst>
              <a:ext uri="{FF2B5EF4-FFF2-40B4-BE49-F238E27FC236}">
                <a16:creationId xmlns:a16="http://schemas.microsoft.com/office/drawing/2014/main" id="{223600D5-5E6F-B631-FECD-4A4C5C86A21C}"/>
              </a:ext>
            </a:extLst>
          </p:cNvPr>
          <p:cNvSpPr>
            <a:spLocks noGrp="1"/>
          </p:cNvSpPr>
          <p:nvPr>
            <p:ph sz="half" idx="1"/>
          </p:nvPr>
        </p:nvSpPr>
        <p:spPr>
          <a:xfrm>
            <a:off x="457200" y="914188"/>
            <a:ext cx="8229600" cy="1017979"/>
          </a:xfrm>
        </p:spPr>
        <p:txBody>
          <a:bodyPr>
            <a:normAutofit/>
          </a:bodyPr>
          <a:lstStyle/>
          <a:p>
            <a:pPr algn="just"/>
            <a:r>
              <a:rPr lang="en-US" sz="1400" dirty="0"/>
              <a:t>Admin malware query page displays the details of users who has sent malware query through contact page with block button. When admin click on block user is blocked from sending query through contact page as shown in Figure 46.</a:t>
            </a:r>
            <a:endParaRPr lang="en-IN" sz="1400" dirty="0"/>
          </a:p>
        </p:txBody>
      </p:sp>
      <p:sp>
        <p:nvSpPr>
          <p:cNvPr id="4" name="Footer Placeholder 3">
            <a:extLst>
              <a:ext uri="{FF2B5EF4-FFF2-40B4-BE49-F238E27FC236}">
                <a16:creationId xmlns:a16="http://schemas.microsoft.com/office/drawing/2014/main" id="{C79F67CA-CC84-4A42-9413-7B8C4AD64F0D}"/>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9C659FED-6370-1722-FE25-1A6AD256FA81}"/>
              </a:ext>
            </a:extLst>
          </p:cNvPr>
          <p:cNvSpPr>
            <a:spLocks noGrp="1"/>
          </p:cNvSpPr>
          <p:nvPr>
            <p:ph type="sldNum" sz="quarter" idx="12"/>
          </p:nvPr>
        </p:nvSpPr>
        <p:spPr/>
        <p:txBody>
          <a:bodyPr/>
          <a:lstStyle/>
          <a:p>
            <a:fld id="{2BB9ACDB-B634-2347-95A4-245F21F5473B}" type="slidenum">
              <a:rPr lang="en-US" smtClean="0"/>
              <a:t>59</a:t>
            </a:fld>
            <a:endParaRPr lang="en-US"/>
          </a:p>
        </p:txBody>
      </p:sp>
      <p:pic>
        <p:nvPicPr>
          <p:cNvPr id="6" name="Picture 5" descr="A screenshot of a malware message&#10;&#10;AI-generated content may be incorrect.">
            <a:extLst>
              <a:ext uri="{FF2B5EF4-FFF2-40B4-BE49-F238E27FC236}">
                <a16:creationId xmlns:a16="http://schemas.microsoft.com/office/drawing/2014/main" id="{77F1A52D-B126-5D68-AADE-8C2D6C1CE1DA}"/>
              </a:ext>
            </a:extLst>
          </p:cNvPr>
          <p:cNvPicPr>
            <a:picLocks noChangeAspect="1"/>
          </p:cNvPicPr>
          <p:nvPr/>
        </p:nvPicPr>
        <p:blipFill>
          <a:blip r:embed="rId3"/>
          <a:stretch>
            <a:fillRect/>
          </a:stretch>
        </p:blipFill>
        <p:spPr>
          <a:xfrm>
            <a:off x="457200" y="2377689"/>
            <a:ext cx="4432852" cy="1040130"/>
          </a:xfrm>
          <a:prstGeom prst="rect">
            <a:avLst/>
          </a:prstGeom>
          <a:ln w="28575">
            <a:solidFill>
              <a:schemeClr val="tx1"/>
            </a:solidFill>
          </a:ln>
        </p:spPr>
      </p:pic>
      <p:pic>
        <p:nvPicPr>
          <p:cNvPr id="7" name="Picture 6">
            <a:extLst>
              <a:ext uri="{FF2B5EF4-FFF2-40B4-BE49-F238E27FC236}">
                <a16:creationId xmlns:a16="http://schemas.microsoft.com/office/drawing/2014/main" id="{E981B4E4-D448-26AE-E355-427B54793B01}"/>
              </a:ext>
            </a:extLst>
          </p:cNvPr>
          <p:cNvPicPr>
            <a:picLocks noChangeAspect="1"/>
          </p:cNvPicPr>
          <p:nvPr/>
        </p:nvPicPr>
        <p:blipFill>
          <a:blip r:embed="rId4"/>
          <a:stretch>
            <a:fillRect/>
          </a:stretch>
        </p:blipFill>
        <p:spPr>
          <a:xfrm>
            <a:off x="5256641" y="2143056"/>
            <a:ext cx="3147060" cy="2277110"/>
          </a:xfrm>
          <a:prstGeom prst="rect">
            <a:avLst/>
          </a:prstGeom>
          <a:ln w="28575">
            <a:solidFill>
              <a:schemeClr val="tx1"/>
            </a:solidFill>
          </a:ln>
        </p:spPr>
      </p:pic>
      <p:sp>
        <p:nvSpPr>
          <p:cNvPr id="8" name="TextBox 7">
            <a:extLst>
              <a:ext uri="{FF2B5EF4-FFF2-40B4-BE49-F238E27FC236}">
                <a16:creationId xmlns:a16="http://schemas.microsoft.com/office/drawing/2014/main" id="{184F5F13-D9C5-D797-86AE-FB12DBDA90AC}"/>
              </a:ext>
            </a:extLst>
          </p:cNvPr>
          <p:cNvSpPr txBox="1"/>
          <p:nvPr/>
        </p:nvSpPr>
        <p:spPr>
          <a:xfrm>
            <a:off x="234890" y="3894153"/>
            <a:ext cx="5603631" cy="276999"/>
          </a:xfrm>
          <a:prstGeom prst="rect">
            <a:avLst/>
          </a:prstGeom>
          <a:noFill/>
        </p:spPr>
        <p:txBody>
          <a:bodyPr wrap="square" rtlCol="0">
            <a:spAutoFit/>
          </a:bodyPr>
          <a:lstStyle/>
          <a:p>
            <a:r>
              <a:rPr lang="en-US" sz="1200" b="1" i="1" dirty="0"/>
              <a:t>Figure.46 Block the user for malware query through contact page</a:t>
            </a:r>
            <a:endParaRPr lang="en-IN" sz="1200" b="1" i="1" dirty="0"/>
          </a:p>
        </p:txBody>
      </p:sp>
    </p:spTree>
    <p:extLst>
      <p:ext uri="{BB962C8B-B14F-4D97-AF65-F5344CB8AC3E}">
        <p14:creationId xmlns:p14="http://schemas.microsoft.com/office/powerpoint/2010/main" val="2463211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28FE-4DFE-A0D3-2D8E-9030B0E418B3}"/>
              </a:ext>
            </a:extLst>
          </p:cNvPr>
          <p:cNvSpPr>
            <a:spLocks noGrp="1"/>
          </p:cNvSpPr>
          <p:nvPr>
            <p:ph type="title"/>
          </p:nvPr>
        </p:nvSpPr>
        <p:spPr>
          <a:xfrm>
            <a:off x="457200" y="205979"/>
            <a:ext cx="8229600" cy="857250"/>
          </a:xfrm>
        </p:spPr>
        <p:txBody>
          <a:bodyPr anchor="ctr">
            <a:normAutofit/>
          </a:bodyPr>
          <a:lstStyle/>
          <a:p>
            <a:r>
              <a:rPr lang="en-IN" cap="none" dirty="0"/>
              <a:t>Background study</a:t>
            </a:r>
          </a:p>
        </p:txBody>
      </p:sp>
      <p:sp>
        <p:nvSpPr>
          <p:cNvPr id="3" name="Content Placeholder 2">
            <a:extLst>
              <a:ext uri="{FF2B5EF4-FFF2-40B4-BE49-F238E27FC236}">
                <a16:creationId xmlns:a16="http://schemas.microsoft.com/office/drawing/2014/main" id="{1609E740-BBE3-5345-8752-00F3D8B1749F}"/>
              </a:ext>
            </a:extLst>
          </p:cNvPr>
          <p:cNvSpPr>
            <a:spLocks noGrp="1"/>
          </p:cNvSpPr>
          <p:nvPr>
            <p:ph sz="half" idx="4294967295"/>
          </p:nvPr>
        </p:nvSpPr>
        <p:spPr>
          <a:xfrm>
            <a:off x="457199" y="1253728"/>
            <a:ext cx="4011283" cy="3102612"/>
          </a:xfrm>
        </p:spPr>
        <p:txBody>
          <a:bodyPr anchor="t">
            <a:normAutofit lnSpcReduction="10000"/>
          </a:bodyPr>
          <a:lstStyle/>
          <a:p>
            <a:pPr marL="0" indent="0" algn="just">
              <a:lnSpc>
                <a:spcPct val="90000"/>
              </a:lnSpc>
              <a:buNone/>
            </a:pPr>
            <a:r>
              <a:rPr lang="en-US" sz="2000" b="1" kern="1200" dirty="0"/>
              <a:t>Cloud Adoption Trends:</a:t>
            </a:r>
          </a:p>
          <a:p>
            <a:pPr marL="400050" lvl="1" algn="just">
              <a:lnSpc>
                <a:spcPct val="90000"/>
              </a:lnSpc>
            </a:pPr>
            <a:r>
              <a:rPr lang="en-US" sz="1200" kern="1200" dirty="0"/>
              <a:t>76% of enterprises are adopting multi-cloud strategies(</a:t>
            </a:r>
            <a:r>
              <a:rPr lang="en-US" sz="1200" kern="1200" dirty="0" err="1"/>
              <a:t>Unlu</a:t>
            </a:r>
            <a:r>
              <a:rPr lang="en-US" sz="1200" kern="1200" dirty="0"/>
              <a:t>, 2025).</a:t>
            </a:r>
          </a:p>
          <a:p>
            <a:pPr marL="400050" lvl="1" algn="just">
              <a:lnSpc>
                <a:spcPct val="90000"/>
              </a:lnSpc>
            </a:pPr>
            <a:r>
              <a:rPr lang="en-US" sz="1200" kern="1200" dirty="0"/>
              <a:t>35% of industries host over 50% of their workloads in the cloud, with 29% planning further migration.</a:t>
            </a:r>
          </a:p>
          <a:p>
            <a:pPr marL="0" indent="0" algn="just">
              <a:lnSpc>
                <a:spcPct val="90000"/>
              </a:lnSpc>
              <a:buNone/>
            </a:pPr>
            <a:r>
              <a:rPr lang="en-US" sz="2000" b="1" kern="1200" dirty="0"/>
              <a:t>Market Statistics:</a:t>
            </a:r>
          </a:p>
          <a:p>
            <a:pPr marL="400050" lvl="1" algn="just">
              <a:lnSpc>
                <a:spcPct val="90000"/>
              </a:lnSpc>
            </a:pPr>
            <a:r>
              <a:rPr lang="en-US" sz="1200" kern="1200" dirty="0"/>
              <a:t>The cloud security market was valued at $20.54 billion in 2022, indicating its growing significance for businesses globally.</a:t>
            </a:r>
          </a:p>
          <a:p>
            <a:pPr marL="400050" lvl="1" algn="just">
              <a:lnSpc>
                <a:spcPct val="90000"/>
              </a:lnSpc>
            </a:pPr>
            <a:r>
              <a:rPr lang="en-US" sz="1200" kern="1200" dirty="0"/>
              <a:t>IBM dominates the market with a 21% share, reflecting its leadership in the cloud security industry (Figure.1).</a:t>
            </a:r>
          </a:p>
          <a:p>
            <a:pPr marL="400050" lvl="1" algn="just">
              <a:lnSpc>
                <a:spcPct val="90000"/>
              </a:lnSpc>
            </a:pPr>
            <a:r>
              <a:rPr lang="en-US" sz="1200" kern="1200" dirty="0"/>
              <a:t>Data Breaches: In the fourth quarter of 2023, more than 8 million records were exposed due to data breaches, underscoring the pressing need for robust cloud security measures.</a:t>
            </a:r>
          </a:p>
          <a:p>
            <a:pPr marL="0" algn="just">
              <a:lnSpc>
                <a:spcPct val="90000"/>
              </a:lnSpc>
            </a:pPr>
            <a:endParaRPr lang="en-US" sz="2000" kern="1200" dirty="0"/>
          </a:p>
        </p:txBody>
      </p:sp>
      <p:pic>
        <p:nvPicPr>
          <p:cNvPr id="4098" name="Picture 2" descr="Market key players of cloud security">
            <a:extLst>
              <a:ext uri="{FF2B5EF4-FFF2-40B4-BE49-F238E27FC236}">
                <a16:creationId xmlns:a16="http://schemas.microsoft.com/office/drawing/2014/main" id="{3AEC2C4E-7B73-6547-2E59-EF187AB20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8257" b="4"/>
          <a:stretch/>
        </p:blipFill>
        <p:spPr bwMode="auto">
          <a:xfrm>
            <a:off x="4675520" y="392469"/>
            <a:ext cx="3924300" cy="3264408"/>
          </a:xfrm>
          <a:prstGeom prst="rect">
            <a:avLst/>
          </a:prstGeom>
          <a:solidFill>
            <a:srgbClr val="FFFFFF"/>
          </a:solidFill>
        </p:spPr>
      </p:pic>
      <p:sp>
        <p:nvSpPr>
          <p:cNvPr id="4" name="Footer Placeholder 3">
            <a:extLst>
              <a:ext uri="{FF2B5EF4-FFF2-40B4-BE49-F238E27FC236}">
                <a16:creationId xmlns:a16="http://schemas.microsoft.com/office/drawing/2014/main" id="{23DE3594-D40F-35FD-2FE2-74579CA04CE0}"/>
              </a:ext>
            </a:extLst>
          </p:cNvPr>
          <p:cNvSpPr>
            <a:spLocks noGrp="1"/>
          </p:cNvSpPr>
          <p:nvPr>
            <p:ph type="ftr" sz="quarter" idx="4294967295"/>
          </p:nvPr>
        </p:nvSpPr>
        <p:spPr>
          <a:xfrm>
            <a:off x="1663700" y="4767263"/>
            <a:ext cx="5797550" cy="273844"/>
          </a:xfrm>
        </p:spPr>
        <p:txBody>
          <a:bodyPr/>
          <a:lstStyle/>
          <a:p>
            <a:pPr>
              <a:spcAft>
                <a:spcPts val="600"/>
              </a:spcAft>
            </a:pPr>
            <a:r>
              <a:rPr lang="en-US"/>
              <a:t>Group 1, AI-Powered Threat Detection for Networks</a:t>
            </a:r>
          </a:p>
        </p:txBody>
      </p:sp>
      <p:sp>
        <p:nvSpPr>
          <p:cNvPr id="5" name="Slide Number Placeholder 4" hidden="1">
            <a:extLst>
              <a:ext uri="{FF2B5EF4-FFF2-40B4-BE49-F238E27FC236}">
                <a16:creationId xmlns:a16="http://schemas.microsoft.com/office/drawing/2014/main" id="{51DBEE60-41B3-CA15-AA61-8B251FFFE3E8}"/>
              </a:ext>
            </a:extLst>
          </p:cNvPr>
          <p:cNvSpPr>
            <a:spLocks noGrp="1"/>
          </p:cNvSpPr>
          <p:nvPr>
            <p:ph type="sldNum" sz="quarter" idx="4294967295"/>
          </p:nvPr>
        </p:nvSpPr>
        <p:spPr>
          <a:xfrm>
            <a:off x="6927850" y="4767263"/>
            <a:ext cx="2133600" cy="273844"/>
          </a:xfrm>
        </p:spPr>
        <p:txBody>
          <a:bodyPr/>
          <a:lstStyle/>
          <a:p>
            <a:pPr>
              <a:spcAft>
                <a:spcPts val="600"/>
              </a:spcAft>
            </a:pPr>
            <a:fld id="{2BB9ACDB-B634-2347-95A4-245F21F5473B}" type="slidenum">
              <a:rPr lang="en-US" smtClean="0"/>
              <a:pPr>
                <a:spcAft>
                  <a:spcPts val="600"/>
                </a:spcAft>
              </a:pPr>
              <a:t>6</a:t>
            </a:fld>
            <a:endParaRPr lang="en-US"/>
          </a:p>
        </p:txBody>
      </p:sp>
      <p:sp>
        <p:nvSpPr>
          <p:cNvPr id="7" name="TextBox 6">
            <a:extLst>
              <a:ext uri="{FF2B5EF4-FFF2-40B4-BE49-F238E27FC236}">
                <a16:creationId xmlns:a16="http://schemas.microsoft.com/office/drawing/2014/main" id="{436C7941-7242-6A30-FD84-A924525B264E}"/>
              </a:ext>
            </a:extLst>
          </p:cNvPr>
          <p:cNvSpPr txBox="1"/>
          <p:nvPr/>
        </p:nvSpPr>
        <p:spPr>
          <a:xfrm>
            <a:off x="6103815" y="1253728"/>
            <a:ext cx="184731" cy="369332"/>
          </a:xfrm>
          <a:prstGeom prst="rect">
            <a:avLst/>
          </a:prstGeom>
          <a:noFill/>
        </p:spPr>
        <p:txBody>
          <a:bodyPr wrap="none" rtlCol="0">
            <a:spAutoFit/>
          </a:bodyPr>
          <a:lstStyle/>
          <a:p>
            <a:endParaRPr lang="en-IN" dirty="0"/>
          </a:p>
        </p:txBody>
      </p:sp>
      <p:sp>
        <p:nvSpPr>
          <p:cNvPr id="8" name="TextBox 7">
            <a:extLst>
              <a:ext uri="{FF2B5EF4-FFF2-40B4-BE49-F238E27FC236}">
                <a16:creationId xmlns:a16="http://schemas.microsoft.com/office/drawing/2014/main" id="{94D87445-6506-F653-164A-EAF893B04675}"/>
              </a:ext>
            </a:extLst>
          </p:cNvPr>
          <p:cNvSpPr txBox="1"/>
          <p:nvPr/>
        </p:nvSpPr>
        <p:spPr>
          <a:xfrm>
            <a:off x="5452173" y="3775243"/>
            <a:ext cx="3147647" cy="276999"/>
          </a:xfrm>
          <a:prstGeom prst="rect">
            <a:avLst/>
          </a:prstGeom>
          <a:noFill/>
        </p:spPr>
        <p:txBody>
          <a:bodyPr wrap="square" rtlCol="0">
            <a:spAutoFit/>
          </a:bodyPr>
          <a:lstStyle/>
          <a:p>
            <a:r>
              <a:rPr lang="en-US" sz="1200" b="1" i="1" dirty="0"/>
              <a:t>Figure.1 Cloud Security Market Players</a:t>
            </a:r>
            <a:endParaRPr lang="en-IN" sz="1200" b="1" i="1" dirty="0"/>
          </a:p>
        </p:txBody>
      </p:sp>
    </p:spTree>
    <p:extLst>
      <p:ext uri="{BB962C8B-B14F-4D97-AF65-F5344CB8AC3E}">
        <p14:creationId xmlns:p14="http://schemas.microsoft.com/office/powerpoint/2010/main" val="1772978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B6E6-8580-7779-DE7E-EF4415C261BE}"/>
              </a:ext>
            </a:extLst>
          </p:cNvPr>
          <p:cNvSpPr>
            <a:spLocks noGrp="1"/>
          </p:cNvSpPr>
          <p:nvPr>
            <p:ph type="title"/>
          </p:nvPr>
        </p:nvSpPr>
        <p:spPr/>
        <p:txBody>
          <a:bodyPr>
            <a:normAutofit fontScale="90000"/>
          </a:bodyPr>
          <a:lstStyle/>
          <a:p>
            <a:r>
              <a:rPr lang="en-US" dirty="0"/>
              <a:t>Edit and delete employee’s detail</a:t>
            </a:r>
            <a:endParaRPr lang="en-IN" dirty="0"/>
          </a:p>
        </p:txBody>
      </p:sp>
      <p:sp>
        <p:nvSpPr>
          <p:cNvPr id="3" name="Content Placeholder 2">
            <a:extLst>
              <a:ext uri="{FF2B5EF4-FFF2-40B4-BE49-F238E27FC236}">
                <a16:creationId xmlns:a16="http://schemas.microsoft.com/office/drawing/2014/main" id="{4D629C14-B22E-1010-9DDB-A276B241A3F9}"/>
              </a:ext>
            </a:extLst>
          </p:cNvPr>
          <p:cNvSpPr>
            <a:spLocks noGrp="1"/>
          </p:cNvSpPr>
          <p:nvPr>
            <p:ph sz="half" idx="1"/>
          </p:nvPr>
        </p:nvSpPr>
        <p:spPr>
          <a:xfrm>
            <a:off x="457200" y="914188"/>
            <a:ext cx="8229600" cy="930515"/>
          </a:xfrm>
        </p:spPr>
        <p:txBody>
          <a:bodyPr>
            <a:normAutofit fontScale="25000" lnSpcReduction="20000"/>
          </a:bodyPr>
          <a:lstStyle/>
          <a:p>
            <a:pPr algn="just"/>
            <a:r>
              <a:rPr lang="en-US" sz="5200" dirty="0"/>
              <a:t>The admin page also allows editing and deletion of the employee's relevant details. The admins could edit the employee form as would be required or delete it permanently. This will allow for correct and updated management of employees within the system using the code given in Figure 47.</a:t>
            </a:r>
          </a:p>
          <a:p>
            <a:pPr algn="just"/>
            <a:r>
              <a:rPr lang="en-IN" sz="5200" kern="100" dirty="0">
                <a:effectLst/>
                <a:latin typeface="Times New Roman" panose="02020603050405020304" pitchFamily="18" charset="0"/>
                <a:ea typeface="Aptos" panose="020B0004020202020204" pitchFamily="34" charset="0"/>
                <a:cs typeface="Times New Roman" panose="02020603050405020304" pitchFamily="18" charset="0"/>
              </a:rPr>
              <a:t>There are two buttons edit and delete, if admin clicks on edit admin is redirected to edit employee page where admin can change any field related to employee information but if admin click on delete it will permanently delete employee from system record.</a:t>
            </a:r>
          </a:p>
          <a:p>
            <a:endParaRPr lang="en-IN" dirty="0"/>
          </a:p>
        </p:txBody>
      </p:sp>
      <p:sp>
        <p:nvSpPr>
          <p:cNvPr id="4" name="Footer Placeholder 3">
            <a:extLst>
              <a:ext uri="{FF2B5EF4-FFF2-40B4-BE49-F238E27FC236}">
                <a16:creationId xmlns:a16="http://schemas.microsoft.com/office/drawing/2014/main" id="{9C93CB07-D576-76B6-07A4-D382E8E21458}"/>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CA0280D7-CAF7-130A-1A6D-4E22CA681A13}"/>
              </a:ext>
            </a:extLst>
          </p:cNvPr>
          <p:cNvSpPr>
            <a:spLocks noGrp="1"/>
          </p:cNvSpPr>
          <p:nvPr>
            <p:ph type="sldNum" sz="quarter" idx="12"/>
          </p:nvPr>
        </p:nvSpPr>
        <p:spPr/>
        <p:txBody>
          <a:bodyPr/>
          <a:lstStyle/>
          <a:p>
            <a:fld id="{2BB9ACDB-B634-2347-95A4-245F21F5473B}" type="slidenum">
              <a:rPr lang="en-US" smtClean="0"/>
              <a:t>60</a:t>
            </a:fld>
            <a:endParaRPr lang="en-US"/>
          </a:p>
        </p:txBody>
      </p:sp>
      <p:pic>
        <p:nvPicPr>
          <p:cNvPr id="6" name="Picture 5" descr="A screenshot of a computer&#10;&#10;AI-generated content may be incorrect.">
            <a:extLst>
              <a:ext uri="{FF2B5EF4-FFF2-40B4-BE49-F238E27FC236}">
                <a16:creationId xmlns:a16="http://schemas.microsoft.com/office/drawing/2014/main" id="{764CADC1-BD57-C931-0626-FD27D21193E8}"/>
              </a:ext>
            </a:extLst>
          </p:cNvPr>
          <p:cNvPicPr>
            <a:picLocks noChangeAspect="1"/>
          </p:cNvPicPr>
          <p:nvPr/>
        </p:nvPicPr>
        <p:blipFill>
          <a:blip r:embed="rId3"/>
          <a:stretch>
            <a:fillRect/>
          </a:stretch>
        </p:blipFill>
        <p:spPr>
          <a:xfrm>
            <a:off x="457200" y="2012224"/>
            <a:ext cx="5731510" cy="1028700"/>
          </a:xfrm>
          <a:prstGeom prst="rect">
            <a:avLst/>
          </a:prstGeom>
          <a:ln w="28575">
            <a:solidFill>
              <a:schemeClr val="tx1"/>
            </a:solidFill>
          </a:ln>
        </p:spPr>
      </p:pic>
      <p:pic>
        <p:nvPicPr>
          <p:cNvPr id="7" name="Picture 6" descr="A screenshot of a phone&#10;&#10;AI-generated content may be incorrect.">
            <a:extLst>
              <a:ext uri="{FF2B5EF4-FFF2-40B4-BE49-F238E27FC236}">
                <a16:creationId xmlns:a16="http://schemas.microsoft.com/office/drawing/2014/main" id="{4C2EA885-AC9E-26B2-5F42-E6591DB1CCD7}"/>
              </a:ext>
            </a:extLst>
          </p:cNvPr>
          <p:cNvPicPr>
            <a:picLocks noChangeAspect="1"/>
          </p:cNvPicPr>
          <p:nvPr/>
        </p:nvPicPr>
        <p:blipFill>
          <a:blip r:embed="rId4"/>
          <a:stretch>
            <a:fillRect/>
          </a:stretch>
        </p:blipFill>
        <p:spPr>
          <a:xfrm>
            <a:off x="6529843" y="2012224"/>
            <a:ext cx="2095500" cy="134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screenshot of a computer&#10;&#10;AI-generated content may be incorrect.">
            <a:extLst>
              <a:ext uri="{FF2B5EF4-FFF2-40B4-BE49-F238E27FC236}">
                <a16:creationId xmlns:a16="http://schemas.microsoft.com/office/drawing/2014/main" id="{87AED156-5967-8CDA-05B9-371A3C6BDE46}"/>
              </a:ext>
            </a:extLst>
          </p:cNvPr>
          <p:cNvPicPr>
            <a:picLocks noChangeAspect="1"/>
          </p:cNvPicPr>
          <p:nvPr/>
        </p:nvPicPr>
        <p:blipFill>
          <a:blip r:embed="rId5"/>
          <a:stretch>
            <a:fillRect/>
          </a:stretch>
        </p:blipFill>
        <p:spPr>
          <a:xfrm>
            <a:off x="1262173" y="3208445"/>
            <a:ext cx="3089275" cy="13468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84A4EAB0-B608-1FE5-A8B8-35C68E0E9E58}"/>
              </a:ext>
            </a:extLst>
          </p:cNvPr>
          <p:cNvSpPr txBox="1"/>
          <p:nvPr/>
        </p:nvSpPr>
        <p:spPr>
          <a:xfrm>
            <a:off x="5152386" y="3760719"/>
            <a:ext cx="2842264" cy="461665"/>
          </a:xfrm>
          <a:prstGeom prst="rect">
            <a:avLst/>
          </a:prstGeom>
          <a:noFill/>
        </p:spPr>
        <p:txBody>
          <a:bodyPr wrap="square" rtlCol="0">
            <a:spAutoFit/>
          </a:bodyPr>
          <a:lstStyle/>
          <a:p>
            <a:r>
              <a:rPr lang="en-US" sz="1200" b="1" i="1" dirty="0"/>
              <a:t>Figure.47 Admin edit and delete employee’s functionality</a:t>
            </a:r>
            <a:endParaRPr lang="en-IN" sz="1200" b="1" i="1" dirty="0"/>
          </a:p>
        </p:txBody>
      </p:sp>
    </p:spTree>
    <p:extLst>
      <p:ext uri="{BB962C8B-B14F-4D97-AF65-F5344CB8AC3E}">
        <p14:creationId xmlns:p14="http://schemas.microsoft.com/office/powerpoint/2010/main" val="13665203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1801-32BD-2DB7-CF8F-A4A53E176AD4}"/>
              </a:ext>
            </a:extLst>
          </p:cNvPr>
          <p:cNvSpPr>
            <a:spLocks noGrp="1"/>
          </p:cNvSpPr>
          <p:nvPr>
            <p:ph type="title"/>
          </p:nvPr>
        </p:nvSpPr>
        <p:spPr/>
        <p:txBody>
          <a:bodyPr>
            <a:normAutofit fontScale="90000"/>
          </a:bodyPr>
          <a:lstStyle/>
          <a:p>
            <a:r>
              <a:rPr lang="en-IN" dirty="0"/>
              <a:t>Editing user detail</a:t>
            </a:r>
          </a:p>
        </p:txBody>
      </p:sp>
      <p:sp>
        <p:nvSpPr>
          <p:cNvPr id="3" name="Content Placeholder 2">
            <a:extLst>
              <a:ext uri="{FF2B5EF4-FFF2-40B4-BE49-F238E27FC236}">
                <a16:creationId xmlns:a16="http://schemas.microsoft.com/office/drawing/2014/main" id="{FFE385A2-F5EE-16E0-893A-36F5B247E4E9}"/>
              </a:ext>
            </a:extLst>
          </p:cNvPr>
          <p:cNvSpPr>
            <a:spLocks noGrp="1"/>
          </p:cNvSpPr>
          <p:nvPr>
            <p:ph sz="half" idx="1"/>
          </p:nvPr>
        </p:nvSpPr>
        <p:spPr>
          <a:xfrm>
            <a:off x="457200" y="914188"/>
            <a:ext cx="8229600" cy="2178869"/>
          </a:xfrm>
        </p:spPr>
        <p:txBody>
          <a:bodyPr>
            <a:normAutofit/>
          </a:bodyPr>
          <a:lstStyle/>
          <a:p>
            <a:r>
              <a:rPr lang="en-US" sz="1400" dirty="0"/>
              <a:t>On this page all the relevant information related to users posting messages on community page is displayed using code in Figure 48 in the form of table with edit button. When admin clicks edit button admin is redirected to edit user page where information related to user can be updated.</a:t>
            </a:r>
          </a:p>
          <a:p>
            <a:pPr marL="0" indent="0">
              <a:buNone/>
            </a:pPr>
            <a:endParaRPr lang="en-IN" sz="1400" dirty="0"/>
          </a:p>
        </p:txBody>
      </p:sp>
      <p:sp>
        <p:nvSpPr>
          <p:cNvPr id="4" name="Footer Placeholder 3">
            <a:extLst>
              <a:ext uri="{FF2B5EF4-FFF2-40B4-BE49-F238E27FC236}">
                <a16:creationId xmlns:a16="http://schemas.microsoft.com/office/drawing/2014/main" id="{1D2FF945-2025-410E-8EA7-4CCE1B96EBD5}"/>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E5DECD70-262A-FC93-C708-ED7CD25CE08B}"/>
              </a:ext>
            </a:extLst>
          </p:cNvPr>
          <p:cNvSpPr>
            <a:spLocks noGrp="1"/>
          </p:cNvSpPr>
          <p:nvPr>
            <p:ph type="sldNum" sz="quarter" idx="12"/>
          </p:nvPr>
        </p:nvSpPr>
        <p:spPr/>
        <p:txBody>
          <a:bodyPr/>
          <a:lstStyle/>
          <a:p>
            <a:fld id="{2BB9ACDB-B634-2347-95A4-245F21F5473B}" type="slidenum">
              <a:rPr lang="en-US" smtClean="0"/>
              <a:t>61</a:t>
            </a:fld>
            <a:endParaRPr lang="en-US"/>
          </a:p>
        </p:txBody>
      </p:sp>
      <p:pic>
        <p:nvPicPr>
          <p:cNvPr id="6" name="Picture 5">
            <a:extLst>
              <a:ext uri="{FF2B5EF4-FFF2-40B4-BE49-F238E27FC236}">
                <a16:creationId xmlns:a16="http://schemas.microsoft.com/office/drawing/2014/main" id="{0511BF58-EBAA-A1CC-34A9-DE0E7DD638AF}"/>
              </a:ext>
            </a:extLst>
          </p:cNvPr>
          <p:cNvPicPr>
            <a:picLocks noChangeAspect="1"/>
          </p:cNvPicPr>
          <p:nvPr/>
        </p:nvPicPr>
        <p:blipFill>
          <a:blip r:embed="rId3"/>
          <a:stretch>
            <a:fillRect/>
          </a:stretch>
        </p:blipFill>
        <p:spPr>
          <a:xfrm>
            <a:off x="703690" y="2571228"/>
            <a:ext cx="5164372" cy="861060"/>
          </a:xfrm>
          <a:prstGeom prst="rect">
            <a:avLst/>
          </a:prstGeom>
          <a:ln w="28575">
            <a:solidFill>
              <a:schemeClr val="tx1"/>
            </a:solidFill>
          </a:ln>
        </p:spPr>
      </p:pic>
      <p:pic>
        <p:nvPicPr>
          <p:cNvPr id="7" name="Picture 6" descr="A screenshot of a computer&#10;&#10;AI-generated content may be incorrect.">
            <a:extLst>
              <a:ext uri="{FF2B5EF4-FFF2-40B4-BE49-F238E27FC236}">
                <a16:creationId xmlns:a16="http://schemas.microsoft.com/office/drawing/2014/main" id="{0A2A127E-B212-66A6-71E3-9167136F3660}"/>
              </a:ext>
            </a:extLst>
          </p:cNvPr>
          <p:cNvPicPr>
            <a:picLocks noChangeAspect="1"/>
          </p:cNvPicPr>
          <p:nvPr/>
        </p:nvPicPr>
        <p:blipFill>
          <a:blip r:embed="rId4"/>
          <a:stretch>
            <a:fillRect/>
          </a:stretch>
        </p:blipFill>
        <p:spPr>
          <a:xfrm>
            <a:off x="6547899" y="2498116"/>
            <a:ext cx="2011680" cy="1763395"/>
          </a:xfrm>
          <a:prstGeom prst="rect">
            <a:avLst/>
          </a:prstGeom>
          <a:ln w="28575">
            <a:solidFill>
              <a:schemeClr val="tx1"/>
            </a:solidFill>
          </a:ln>
        </p:spPr>
      </p:pic>
      <p:sp>
        <p:nvSpPr>
          <p:cNvPr id="8" name="TextBox 7">
            <a:extLst>
              <a:ext uri="{FF2B5EF4-FFF2-40B4-BE49-F238E27FC236}">
                <a16:creationId xmlns:a16="http://schemas.microsoft.com/office/drawing/2014/main" id="{97CC8F3E-70E3-27D5-4F93-DA4D8271495E}"/>
              </a:ext>
            </a:extLst>
          </p:cNvPr>
          <p:cNvSpPr txBox="1"/>
          <p:nvPr/>
        </p:nvSpPr>
        <p:spPr>
          <a:xfrm>
            <a:off x="2576163" y="4269391"/>
            <a:ext cx="4723133" cy="276999"/>
          </a:xfrm>
          <a:prstGeom prst="rect">
            <a:avLst/>
          </a:prstGeom>
          <a:noFill/>
        </p:spPr>
        <p:txBody>
          <a:bodyPr wrap="square" rtlCol="0">
            <a:spAutoFit/>
          </a:bodyPr>
          <a:lstStyle/>
          <a:p>
            <a:r>
              <a:rPr lang="en-US" sz="1200" b="1" i="1" dirty="0"/>
              <a:t>Figure.48 Editing user detail</a:t>
            </a:r>
            <a:endParaRPr lang="en-IN" sz="1200" b="1" i="1" dirty="0"/>
          </a:p>
        </p:txBody>
      </p:sp>
    </p:spTree>
    <p:extLst>
      <p:ext uri="{BB962C8B-B14F-4D97-AF65-F5344CB8AC3E}">
        <p14:creationId xmlns:p14="http://schemas.microsoft.com/office/powerpoint/2010/main" val="593135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10E2-C46F-27EE-68F3-D0CB907EFC4E}"/>
              </a:ext>
            </a:extLst>
          </p:cNvPr>
          <p:cNvSpPr>
            <a:spLocks noGrp="1"/>
          </p:cNvSpPr>
          <p:nvPr>
            <p:ph type="title"/>
          </p:nvPr>
        </p:nvSpPr>
        <p:spPr/>
        <p:txBody>
          <a:bodyPr>
            <a:normAutofit fontScale="90000"/>
          </a:bodyPr>
          <a:lstStyle/>
          <a:p>
            <a:r>
              <a:rPr lang="en-IN" dirty="0"/>
              <a:t>Employee login</a:t>
            </a:r>
          </a:p>
        </p:txBody>
      </p:sp>
      <p:sp>
        <p:nvSpPr>
          <p:cNvPr id="3" name="Content Placeholder 2">
            <a:extLst>
              <a:ext uri="{FF2B5EF4-FFF2-40B4-BE49-F238E27FC236}">
                <a16:creationId xmlns:a16="http://schemas.microsoft.com/office/drawing/2014/main" id="{168DE821-7B58-4E2B-D639-724AAD35C746}"/>
              </a:ext>
            </a:extLst>
          </p:cNvPr>
          <p:cNvSpPr>
            <a:spLocks noGrp="1"/>
          </p:cNvSpPr>
          <p:nvPr>
            <p:ph sz="half" idx="1"/>
          </p:nvPr>
        </p:nvSpPr>
        <p:spPr>
          <a:xfrm>
            <a:off x="457200" y="914188"/>
            <a:ext cx="4114800" cy="3465296"/>
          </a:xfrm>
        </p:spPr>
        <p:txBody>
          <a:bodyPr>
            <a:normAutofit fontScale="55000" lnSpcReduction="20000"/>
          </a:bodyPr>
          <a:lstStyle/>
          <a:p>
            <a:pPr algn="just"/>
            <a:r>
              <a:rPr lang="en-US" sz="2800" dirty="0"/>
              <a:t>On employee login page if employee selects the role as employee rather than system admin and enters the credential received on mail (employee id) then employee is navigated to employee dashboard(Figure.49). Employee dashboard shows the users detail in the form of table with block button who has posted the malware message on community forum. Employee dashboard has following functionality:</a:t>
            </a:r>
          </a:p>
          <a:p>
            <a:pPr lvl="1" algn="just"/>
            <a:r>
              <a:rPr lang="en-US" dirty="0"/>
              <a:t>Block user for malware posts on community page</a:t>
            </a:r>
          </a:p>
          <a:p>
            <a:pPr lvl="1" algn="just"/>
            <a:r>
              <a:rPr lang="en-US" dirty="0"/>
              <a:t>Show visuals related to threat data</a:t>
            </a:r>
          </a:p>
          <a:p>
            <a:pPr lvl="1" algn="just"/>
            <a:r>
              <a:rPr lang="en-US" dirty="0"/>
              <a:t>Block the user for malware query through contact page.</a:t>
            </a:r>
          </a:p>
          <a:p>
            <a:pPr algn="just"/>
            <a:endParaRPr lang="en-IN" dirty="0"/>
          </a:p>
        </p:txBody>
      </p:sp>
      <p:sp>
        <p:nvSpPr>
          <p:cNvPr id="4" name="Footer Placeholder 3">
            <a:extLst>
              <a:ext uri="{FF2B5EF4-FFF2-40B4-BE49-F238E27FC236}">
                <a16:creationId xmlns:a16="http://schemas.microsoft.com/office/drawing/2014/main" id="{310B5202-7607-3624-E996-4ED3EAF4EC20}"/>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CFF5A8B7-D0DF-3B78-3B4B-8DF634331EED}"/>
              </a:ext>
            </a:extLst>
          </p:cNvPr>
          <p:cNvSpPr>
            <a:spLocks noGrp="1"/>
          </p:cNvSpPr>
          <p:nvPr>
            <p:ph type="sldNum" sz="quarter" idx="12"/>
          </p:nvPr>
        </p:nvSpPr>
        <p:spPr/>
        <p:txBody>
          <a:bodyPr/>
          <a:lstStyle/>
          <a:p>
            <a:fld id="{2BB9ACDB-B634-2347-95A4-245F21F5473B}" type="slidenum">
              <a:rPr lang="en-US" smtClean="0"/>
              <a:t>62</a:t>
            </a:fld>
            <a:endParaRPr lang="en-US"/>
          </a:p>
        </p:txBody>
      </p:sp>
      <p:pic>
        <p:nvPicPr>
          <p:cNvPr id="6" name="Picture 5">
            <a:extLst>
              <a:ext uri="{FF2B5EF4-FFF2-40B4-BE49-F238E27FC236}">
                <a16:creationId xmlns:a16="http://schemas.microsoft.com/office/drawing/2014/main" id="{95B5E855-782F-4ACF-B5F8-0499C9A7B5DB}"/>
              </a:ext>
            </a:extLst>
          </p:cNvPr>
          <p:cNvPicPr>
            <a:picLocks noChangeAspect="1"/>
          </p:cNvPicPr>
          <p:nvPr/>
        </p:nvPicPr>
        <p:blipFill>
          <a:blip r:embed="rId3"/>
          <a:stretch>
            <a:fillRect/>
          </a:stretch>
        </p:blipFill>
        <p:spPr>
          <a:xfrm>
            <a:off x="5302250" y="689173"/>
            <a:ext cx="2692400" cy="2649855"/>
          </a:xfrm>
          <a:prstGeom prst="rect">
            <a:avLst/>
          </a:prstGeom>
          <a:ln w="28575">
            <a:solidFill>
              <a:schemeClr val="tx1"/>
            </a:solidFill>
          </a:ln>
        </p:spPr>
      </p:pic>
      <p:sp>
        <p:nvSpPr>
          <p:cNvPr id="7" name="TextBox 6">
            <a:extLst>
              <a:ext uri="{FF2B5EF4-FFF2-40B4-BE49-F238E27FC236}">
                <a16:creationId xmlns:a16="http://schemas.microsoft.com/office/drawing/2014/main" id="{3EE69D60-ADE5-9703-4DA3-FE2F7B71891E}"/>
              </a:ext>
            </a:extLst>
          </p:cNvPr>
          <p:cNvSpPr txBox="1"/>
          <p:nvPr/>
        </p:nvSpPr>
        <p:spPr>
          <a:xfrm>
            <a:off x="5506718" y="3591389"/>
            <a:ext cx="2842264" cy="276999"/>
          </a:xfrm>
          <a:prstGeom prst="rect">
            <a:avLst/>
          </a:prstGeom>
          <a:noFill/>
        </p:spPr>
        <p:txBody>
          <a:bodyPr wrap="square" rtlCol="0">
            <a:spAutoFit/>
          </a:bodyPr>
          <a:lstStyle/>
          <a:p>
            <a:r>
              <a:rPr lang="en-US" sz="1200" b="1" i="1" dirty="0"/>
              <a:t>Figure.49 Employee Login</a:t>
            </a:r>
            <a:endParaRPr lang="en-IN" sz="1200" b="1" i="1" dirty="0"/>
          </a:p>
        </p:txBody>
      </p:sp>
    </p:spTree>
    <p:extLst>
      <p:ext uri="{BB962C8B-B14F-4D97-AF65-F5344CB8AC3E}">
        <p14:creationId xmlns:p14="http://schemas.microsoft.com/office/powerpoint/2010/main" val="1017165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1C96-A983-1B88-72FB-A737E988731C}"/>
              </a:ext>
            </a:extLst>
          </p:cNvPr>
          <p:cNvSpPr>
            <a:spLocks noGrp="1"/>
          </p:cNvSpPr>
          <p:nvPr>
            <p:ph type="title"/>
          </p:nvPr>
        </p:nvSpPr>
        <p:spPr/>
        <p:txBody>
          <a:bodyPr>
            <a:normAutofit fontScale="90000"/>
          </a:bodyPr>
          <a:lstStyle/>
          <a:p>
            <a:r>
              <a:rPr lang="en-US" dirty="0"/>
              <a:t>Block user for malware posts on community page</a:t>
            </a:r>
            <a:endParaRPr lang="en-IN" dirty="0"/>
          </a:p>
        </p:txBody>
      </p:sp>
      <p:sp>
        <p:nvSpPr>
          <p:cNvPr id="3" name="Content Placeholder 2">
            <a:extLst>
              <a:ext uri="{FF2B5EF4-FFF2-40B4-BE49-F238E27FC236}">
                <a16:creationId xmlns:a16="http://schemas.microsoft.com/office/drawing/2014/main" id="{0A8903D8-C9F8-F352-C099-4E9EDC93CF22}"/>
              </a:ext>
            </a:extLst>
          </p:cNvPr>
          <p:cNvSpPr>
            <a:spLocks noGrp="1"/>
          </p:cNvSpPr>
          <p:nvPr>
            <p:ph sz="half" idx="1"/>
          </p:nvPr>
        </p:nvSpPr>
        <p:spPr>
          <a:xfrm>
            <a:off x="457200" y="914188"/>
            <a:ext cx="8229600" cy="1169054"/>
          </a:xfrm>
        </p:spPr>
        <p:txBody>
          <a:bodyPr>
            <a:normAutofit/>
          </a:bodyPr>
          <a:lstStyle/>
          <a:p>
            <a:pPr algn="just"/>
            <a:r>
              <a:rPr lang="en-US" sz="1400" dirty="0"/>
              <a:t>Employees also have right to block the user by clicking on block button for posting malware messages on community page. Once the user is blocked user won’t be able to login again by checking </a:t>
            </a:r>
            <a:r>
              <a:rPr lang="en-US" sz="1400" dirty="0" err="1"/>
              <a:t>is_blocked</a:t>
            </a:r>
            <a:r>
              <a:rPr lang="en-US" sz="1400" dirty="0"/>
              <a:t> status in user table as shown in code in Figure 50.</a:t>
            </a:r>
            <a:endParaRPr lang="en-IN" sz="1400" dirty="0"/>
          </a:p>
        </p:txBody>
      </p:sp>
      <p:sp>
        <p:nvSpPr>
          <p:cNvPr id="4" name="Footer Placeholder 3">
            <a:extLst>
              <a:ext uri="{FF2B5EF4-FFF2-40B4-BE49-F238E27FC236}">
                <a16:creationId xmlns:a16="http://schemas.microsoft.com/office/drawing/2014/main" id="{2AAF49BF-0501-72BD-D1FF-2FCABBD54AF7}"/>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57C1043D-800C-B48A-8977-A91AF3B5ED84}"/>
              </a:ext>
            </a:extLst>
          </p:cNvPr>
          <p:cNvSpPr>
            <a:spLocks noGrp="1"/>
          </p:cNvSpPr>
          <p:nvPr>
            <p:ph type="sldNum" sz="quarter" idx="12"/>
          </p:nvPr>
        </p:nvSpPr>
        <p:spPr/>
        <p:txBody>
          <a:bodyPr/>
          <a:lstStyle/>
          <a:p>
            <a:fld id="{2BB9ACDB-B634-2347-95A4-245F21F5473B}" type="slidenum">
              <a:rPr lang="en-US" smtClean="0"/>
              <a:t>63</a:t>
            </a:fld>
            <a:endParaRPr lang="en-US"/>
          </a:p>
        </p:txBody>
      </p:sp>
      <p:pic>
        <p:nvPicPr>
          <p:cNvPr id="6" name="Picture 5" descr="A screenshot of a computer&#10;&#10;AI-generated content may be incorrect.">
            <a:extLst>
              <a:ext uri="{FF2B5EF4-FFF2-40B4-BE49-F238E27FC236}">
                <a16:creationId xmlns:a16="http://schemas.microsoft.com/office/drawing/2014/main" id="{890076B4-0AD8-C212-9C2C-22F13624D401}"/>
              </a:ext>
            </a:extLst>
          </p:cNvPr>
          <p:cNvPicPr>
            <a:picLocks noChangeAspect="1"/>
          </p:cNvPicPr>
          <p:nvPr/>
        </p:nvPicPr>
        <p:blipFill>
          <a:blip r:embed="rId3"/>
          <a:stretch>
            <a:fillRect/>
          </a:stretch>
        </p:blipFill>
        <p:spPr>
          <a:xfrm>
            <a:off x="535098" y="2305262"/>
            <a:ext cx="3811905" cy="1924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B95B922-9611-7954-3DD6-1EFFA10FF64A}"/>
              </a:ext>
            </a:extLst>
          </p:cNvPr>
          <p:cNvPicPr>
            <a:picLocks noChangeAspect="1"/>
          </p:cNvPicPr>
          <p:nvPr/>
        </p:nvPicPr>
        <p:blipFill>
          <a:blip r:embed="rId4"/>
          <a:stretch>
            <a:fillRect/>
          </a:stretch>
        </p:blipFill>
        <p:spPr>
          <a:xfrm>
            <a:off x="4863727" y="2263987"/>
            <a:ext cx="1547495" cy="2006600"/>
          </a:xfrm>
          <a:prstGeom prst="rect">
            <a:avLst/>
          </a:prstGeom>
          <a:ln w="28575">
            <a:solidFill>
              <a:schemeClr val="tx1"/>
            </a:solidFill>
          </a:ln>
        </p:spPr>
      </p:pic>
      <p:sp>
        <p:nvSpPr>
          <p:cNvPr id="8" name="TextBox 7">
            <a:extLst>
              <a:ext uri="{FF2B5EF4-FFF2-40B4-BE49-F238E27FC236}">
                <a16:creationId xmlns:a16="http://schemas.microsoft.com/office/drawing/2014/main" id="{D3A2406B-FE92-CE57-62AE-D141F0DB2150}"/>
              </a:ext>
            </a:extLst>
          </p:cNvPr>
          <p:cNvSpPr txBox="1"/>
          <p:nvPr/>
        </p:nvSpPr>
        <p:spPr>
          <a:xfrm>
            <a:off x="6635804" y="2859869"/>
            <a:ext cx="2842264" cy="461665"/>
          </a:xfrm>
          <a:prstGeom prst="rect">
            <a:avLst/>
          </a:prstGeom>
          <a:noFill/>
        </p:spPr>
        <p:txBody>
          <a:bodyPr wrap="square" rtlCol="0">
            <a:spAutoFit/>
          </a:bodyPr>
          <a:lstStyle/>
          <a:p>
            <a:r>
              <a:rPr lang="en-US" sz="1200" b="1" i="1" dirty="0"/>
              <a:t>Figure.50 Employee block user functionality</a:t>
            </a:r>
            <a:endParaRPr lang="en-IN" sz="1200" b="1" i="1" dirty="0"/>
          </a:p>
        </p:txBody>
      </p:sp>
    </p:spTree>
    <p:extLst>
      <p:ext uri="{BB962C8B-B14F-4D97-AF65-F5344CB8AC3E}">
        <p14:creationId xmlns:p14="http://schemas.microsoft.com/office/powerpoint/2010/main" val="203444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247E-6D80-8925-454D-662174466AC9}"/>
              </a:ext>
            </a:extLst>
          </p:cNvPr>
          <p:cNvSpPr>
            <a:spLocks noGrp="1"/>
          </p:cNvSpPr>
          <p:nvPr>
            <p:ph type="title"/>
          </p:nvPr>
        </p:nvSpPr>
        <p:spPr/>
        <p:txBody>
          <a:bodyPr>
            <a:normAutofit fontScale="90000"/>
          </a:bodyPr>
          <a:lstStyle/>
          <a:p>
            <a:r>
              <a:rPr lang="en-US" dirty="0"/>
              <a:t>Block the user for malware query through contact page</a:t>
            </a:r>
            <a:endParaRPr lang="en-IN" dirty="0"/>
          </a:p>
        </p:txBody>
      </p:sp>
      <p:sp>
        <p:nvSpPr>
          <p:cNvPr id="3" name="Content Placeholder 2">
            <a:extLst>
              <a:ext uri="{FF2B5EF4-FFF2-40B4-BE49-F238E27FC236}">
                <a16:creationId xmlns:a16="http://schemas.microsoft.com/office/drawing/2014/main" id="{3415001C-5591-A476-B4B9-67F6787D4A21}"/>
              </a:ext>
            </a:extLst>
          </p:cNvPr>
          <p:cNvSpPr>
            <a:spLocks noGrp="1"/>
          </p:cNvSpPr>
          <p:nvPr>
            <p:ph sz="half" idx="1"/>
          </p:nvPr>
        </p:nvSpPr>
        <p:spPr>
          <a:xfrm>
            <a:off x="457200" y="914188"/>
            <a:ext cx="8229600" cy="1049784"/>
          </a:xfrm>
        </p:spPr>
        <p:txBody>
          <a:bodyPr>
            <a:normAutofit fontScale="62500" lnSpcReduction="20000"/>
          </a:bodyPr>
          <a:lstStyle/>
          <a:p>
            <a:r>
              <a:rPr lang="en-US" dirty="0"/>
              <a:t>Employee malware query page displays the details of users who has sent malware query through contact page with block button. When employee click on block user is blocked from sending query through contact page as shown in Figure 51.</a:t>
            </a:r>
            <a:endParaRPr lang="en-IN" dirty="0"/>
          </a:p>
        </p:txBody>
      </p:sp>
      <p:sp>
        <p:nvSpPr>
          <p:cNvPr id="4" name="Footer Placeholder 3">
            <a:extLst>
              <a:ext uri="{FF2B5EF4-FFF2-40B4-BE49-F238E27FC236}">
                <a16:creationId xmlns:a16="http://schemas.microsoft.com/office/drawing/2014/main" id="{294545D8-1DDA-56A6-CC70-75268482050D}"/>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3F596EA5-04AB-C3B5-0897-A13FDD661EB0}"/>
              </a:ext>
            </a:extLst>
          </p:cNvPr>
          <p:cNvSpPr>
            <a:spLocks noGrp="1"/>
          </p:cNvSpPr>
          <p:nvPr>
            <p:ph type="sldNum" sz="quarter" idx="12"/>
          </p:nvPr>
        </p:nvSpPr>
        <p:spPr/>
        <p:txBody>
          <a:bodyPr/>
          <a:lstStyle/>
          <a:p>
            <a:fld id="{2BB9ACDB-B634-2347-95A4-245F21F5473B}" type="slidenum">
              <a:rPr lang="en-US" smtClean="0"/>
              <a:t>64</a:t>
            </a:fld>
            <a:endParaRPr lang="en-US"/>
          </a:p>
        </p:txBody>
      </p:sp>
      <p:pic>
        <p:nvPicPr>
          <p:cNvPr id="6" name="Picture 5" descr="A screenshot of a login screen&#10;&#10;AI-generated content may be incorrect.">
            <a:extLst>
              <a:ext uri="{FF2B5EF4-FFF2-40B4-BE49-F238E27FC236}">
                <a16:creationId xmlns:a16="http://schemas.microsoft.com/office/drawing/2014/main" id="{32DD3BE7-7844-633C-0FF3-5A61CBF553EC}"/>
              </a:ext>
            </a:extLst>
          </p:cNvPr>
          <p:cNvPicPr>
            <a:picLocks noChangeAspect="1"/>
          </p:cNvPicPr>
          <p:nvPr/>
        </p:nvPicPr>
        <p:blipFill>
          <a:blip r:embed="rId3"/>
          <a:stretch>
            <a:fillRect/>
          </a:stretch>
        </p:blipFill>
        <p:spPr>
          <a:xfrm>
            <a:off x="561257" y="2267258"/>
            <a:ext cx="4813825" cy="1282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1FF4761-52A8-3286-A1BD-43D04426DA2E}"/>
              </a:ext>
            </a:extLst>
          </p:cNvPr>
          <p:cNvPicPr>
            <a:picLocks noChangeAspect="1"/>
          </p:cNvPicPr>
          <p:nvPr/>
        </p:nvPicPr>
        <p:blipFill>
          <a:blip r:embed="rId4"/>
          <a:stretch>
            <a:fillRect/>
          </a:stretch>
        </p:blipFill>
        <p:spPr>
          <a:xfrm>
            <a:off x="5686343" y="2131493"/>
            <a:ext cx="3162300" cy="2292350"/>
          </a:xfrm>
          <a:prstGeom prst="rect">
            <a:avLst/>
          </a:prstGeom>
          <a:ln w="28575">
            <a:solidFill>
              <a:schemeClr val="tx1"/>
            </a:solidFill>
          </a:ln>
        </p:spPr>
      </p:pic>
      <p:sp>
        <p:nvSpPr>
          <p:cNvPr id="8" name="TextBox 7">
            <a:extLst>
              <a:ext uri="{FF2B5EF4-FFF2-40B4-BE49-F238E27FC236}">
                <a16:creationId xmlns:a16="http://schemas.microsoft.com/office/drawing/2014/main" id="{33EECCE7-E021-0827-22CD-F1A60DB00C86}"/>
              </a:ext>
            </a:extLst>
          </p:cNvPr>
          <p:cNvSpPr txBox="1"/>
          <p:nvPr/>
        </p:nvSpPr>
        <p:spPr>
          <a:xfrm>
            <a:off x="2230781" y="3853244"/>
            <a:ext cx="2842264" cy="276999"/>
          </a:xfrm>
          <a:prstGeom prst="rect">
            <a:avLst/>
          </a:prstGeom>
          <a:noFill/>
        </p:spPr>
        <p:txBody>
          <a:bodyPr wrap="square" rtlCol="0">
            <a:spAutoFit/>
          </a:bodyPr>
          <a:lstStyle/>
          <a:p>
            <a:r>
              <a:rPr lang="en-US" sz="1200" b="1" i="1" dirty="0"/>
              <a:t>Figure.51 Block malware query user</a:t>
            </a:r>
            <a:endParaRPr lang="en-IN" sz="1200" b="1" i="1" dirty="0"/>
          </a:p>
        </p:txBody>
      </p:sp>
    </p:spTree>
    <p:extLst>
      <p:ext uri="{BB962C8B-B14F-4D97-AF65-F5344CB8AC3E}">
        <p14:creationId xmlns:p14="http://schemas.microsoft.com/office/powerpoint/2010/main" val="36755277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CFC9-3BCA-8372-FF23-CA00D11F5577}"/>
              </a:ext>
            </a:extLst>
          </p:cNvPr>
          <p:cNvSpPr>
            <a:spLocks noGrp="1"/>
          </p:cNvSpPr>
          <p:nvPr>
            <p:ph type="title"/>
          </p:nvPr>
        </p:nvSpPr>
        <p:spPr/>
        <p:txBody>
          <a:bodyPr>
            <a:normAutofit fontScale="90000"/>
          </a:bodyPr>
          <a:lstStyle/>
          <a:p>
            <a:r>
              <a:rPr lang="en-US" dirty="0"/>
              <a:t>AWS Securities and Deployment in cloud</a:t>
            </a:r>
            <a:endParaRPr lang="en-IN" dirty="0"/>
          </a:p>
        </p:txBody>
      </p:sp>
      <p:sp>
        <p:nvSpPr>
          <p:cNvPr id="3" name="Content Placeholder 2">
            <a:extLst>
              <a:ext uri="{FF2B5EF4-FFF2-40B4-BE49-F238E27FC236}">
                <a16:creationId xmlns:a16="http://schemas.microsoft.com/office/drawing/2014/main" id="{264F375B-BD57-C2CD-1705-540A8B565E1C}"/>
              </a:ext>
            </a:extLst>
          </p:cNvPr>
          <p:cNvSpPr>
            <a:spLocks noGrp="1"/>
          </p:cNvSpPr>
          <p:nvPr>
            <p:ph sz="half" idx="1"/>
          </p:nvPr>
        </p:nvSpPr>
        <p:spPr>
          <a:xfrm>
            <a:off x="457200" y="914188"/>
            <a:ext cx="3207895" cy="3465296"/>
          </a:xfrm>
        </p:spPr>
        <p:txBody>
          <a:bodyPr>
            <a:normAutofit fontScale="62500" lnSpcReduction="20000"/>
          </a:bodyPr>
          <a:lstStyle/>
          <a:p>
            <a:pPr marL="0" indent="0">
              <a:buNone/>
            </a:pPr>
            <a:r>
              <a:rPr lang="en-US" sz="1800" b="1" dirty="0">
                <a:solidFill>
                  <a:srgbClr val="548DD4"/>
                </a:solidFill>
                <a:effectLst/>
                <a:latin typeface="+mj-lt"/>
                <a:ea typeface="Times New Roman" panose="02020603050405020304" pitchFamily="18" charset="0"/>
              </a:rPr>
              <a:t>Virtual Private Cloud (VPC):</a:t>
            </a:r>
          </a:p>
          <a:p>
            <a:pPr>
              <a:lnSpc>
                <a:spcPct val="115000"/>
              </a:lnSpc>
              <a:spcAft>
                <a:spcPts val="1000"/>
              </a:spcAft>
            </a:pPr>
            <a:r>
              <a:rPr lang="en-US" sz="1800" dirty="0">
                <a:effectLst/>
                <a:latin typeface="+mj-lt"/>
                <a:ea typeface="Times New Roman" panose="02020603050405020304" pitchFamily="18" charset="0"/>
                <a:cs typeface="Calibri" panose="020F0502020204030204" pitchFamily="34" charset="0"/>
              </a:rPr>
              <a:t>VPC itself is generally free; however, specific components within the VPC can incur charges(Figure.52).</a:t>
            </a:r>
            <a:endParaRPr lang="en-IN" sz="1800" dirty="0">
              <a:effectLst/>
              <a:latin typeface="+mj-lt"/>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effectLst/>
                <a:latin typeface="+mj-lt"/>
                <a:ea typeface="Times New Roman" panose="02020603050405020304" pitchFamily="18" charset="0"/>
                <a:cs typeface="Calibri" panose="020F0502020204030204" pitchFamily="34" charset="0"/>
              </a:rPr>
              <a:t>Elastic IP: Charged if not associated with a running instance.</a:t>
            </a:r>
          </a:p>
          <a:p>
            <a:pPr>
              <a:lnSpc>
                <a:spcPct val="115000"/>
              </a:lnSpc>
              <a:spcAft>
                <a:spcPts val="1000"/>
              </a:spcAft>
            </a:pPr>
            <a:r>
              <a:rPr lang="en-US" sz="1800" dirty="0">
                <a:effectLst/>
                <a:latin typeface="+mj-lt"/>
                <a:ea typeface="Times New Roman" panose="02020603050405020304" pitchFamily="18" charset="0"/>
              </a:rPr>
              <a:t>The image shows the AWS Elastic </a:t>
            </a:r>
            <a:r>
              <a:rPr lang="en-US" sz="1800" dirty="0" err="1">
                <a:effectLst/>
                <a:latin typeface="+mj-lt"/>
                <a:ea typeface="Times New Roman" panose="02020603050405020304" pitchFamily="18" charset="0"/>
              </a:rPr>
              <a:t>ip</a:t>
            </a:r>
            <a:r>
              <a:rPr lang="en-US" sz="1800" dirty="0">
                <a:effectLst/>
                <a:latin typeface="+mj-lt"/>
                <a:ea typeface="Times New Roman" panose="02020603050405020304" pitchFamily="18" charset="0"/>
              </a:rPr>
              <a:t> address with summary of </a:t>
            </a:r>
            <a:r>
              <a:rPr lang="en-US" sz="1800" dirty="0" err="1">
                <a:effectLst/>
                <a:latin typeface="+mj-lt"/>
                <a:ea typeface="Times New Roman" panose="02020603050405020304" pitchFamily="18" charset="0"/>
              </a:rPr>
              <a:t>ip</a:t>
            </a:r>
            <a:r>
              <a:rPr lang="en-US" sz="1800" dirty="0">
                <a:effectLst/>
                <a:latin typeface="+mj-lt"/>
                <a:ea typeface="Times New Roman" panose="02020603050405020304" pitchFamily="18" charset="0"/>
              </a:rPr>
              <a:t> address,  like the type of </a:t>
            </a:r>
            <a:r>
              <a:rPr lang="en-US" sz="1800" dirty="0" err="1">
                <a:effectLst/>
                <a:latin typeface="+mj-lt"/>
                <a:ea typeface="Times New Roman" panose="02020603050405020304" pitchFamily="18" charset="0"/>
              </a:rPr>
              <a:t>ip</a:t>
            </a:r>
            <a:r>
              <a:rPr lang="en-US" sz="1800" dirty="0">
                <a:effectLst/>
                <a:latin typeface="+mj-lt"/>
                <a:ea typeface="Times New Roman" panose="02020603050405020304" pitchFamily="18" charset="0"/>
              </a:rPr>
              <a:t> address, allocation id , scope,  address pool, and network of elastic </a:t>
            </a:r>
            <a:r>
              <a:rPr lang="en-US" sz="1800" dirty="0" err="1">
                <a:effectLst/>
                <a:latin typeface="+mj-lt"/>
                <a:ea typeface="Times New Roman" panose="02020603050405020304" pitchFamily="18" charset="0"/>
              </a:rPr>
              <a:t>ip</a:t>
            </a:r>
            <a:r>
              <a:rPr lang="en-US" sz="1800" dirty="0">
                <a:effectLst/>
                <a:latin typeface="+mj-lt"/>
                <a:ea typeface="Times New Roman" panose="02020603050405020304" pitchFamily="18" charset="0"/>
              </a:rPr>
              <a:t> address . This elastic </a:t>
            </a:r>
            <a:r>
              <a:rPr lang="en-US" sz="1800" dirty="0" err="1">
                <a:effectLst/>
                <a:latin typeface="+mj-lt"/>
                <a:ea typeface="Times New Roman" panose="02020603050405020304" pitchFamily="18" charset="0"/>
              </a:rPr>
              <a:t>ip</a:t>
            </a:r>
            <a:r>
              <a:rPr lang="en-US" sz="1800" dirty="0">
                <a:effectLst/>
                <a:latin typeface="+mj-lt"/>
                <a:ea typeface="Times New Roman" panose="02020603050405020304" pitchFamily="18" charset="0"/>
              </a:rPr>
              <a:t> address we can assign to ec2 instance which we will create.</a:t>
            </a:r>
            <a:endParaRPr lang="en-IN" sz="1800" dirty="0">
              <a:effectLst/>
              <a:latin typeface="+mj-lt"/>
              <a:ea typeface="Times New Roman" panose="02020603050405020304" pitchFamily="18" charset="0"/>
            </a:endParaRPr>
          </a:p>
          <a:p>
            <a:pPr>
              <a:lnSpc>
                <a:spcPct val="115000"/>
              </a:lnSpc>
              <a:spcAft>
                <a:spcPts val="1000"/>
              </a:spcAft>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15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1800" b="1" dirty="0">
                <a:solidFill>
                  <a:srgbClr val="548DD4"/>
                </a:solidFill>
                <a:effectLst/>
                <a:latin typeface="Calibri" panose="020F0502020204030204" pitchFamily="34" charset="0"/>
                <a:ea typeface="Times New Roman" panose="02020603050405020304" pitchFamily="18" charset="0"/>
              </a:rPr>
              <a:t> </a:t>
            </a:r>
            <a:endParaRPr lang="en-IN" dirty="0"/>
          </a:p>
        </p:txBody>
      </p:sp>
      <p:sp>
        <p:nvSpPr>
          <p:cNvPr id="4" name="Footer Placeholder 3">
            <a:extLst>
              <a:ext uri="{FF2B5EF4-FFF2-40B4-BE49-F238E27FC236}">
                <a16:creationId xmlns:a16="http://schemas.microsoft.com/office/drawing/2014/main" id="{650CDFBF-9C24-8C4A-6BEA-58067FF88296}"/>
              </a:ext>
            </a:extLst>
          </p:cNvPr>
          <p:cNvSpPr>
            <a:spLocks noGrp="1"/>
          </p:cNvSpPr>
          <p:nvPr>
            <p:ph type="ftr" sz="quarter" idx="11"/>
          </p:nvPr>
        </p:nvSpPr>
        <p:spPr/>
        <p:txBody>
          <a:bodyPr/>
          <a:lstStyle/>
          <a:p>
            <a:r>
              <a:rPr lang="en-US"/>
              <a:t>Group 1, AI-Powered Threat Detection for Networks</a:t>
            </a:r>
            <a:endParaRPr lang="en-US" dirty="0"/>
          </a:p>
        </p:txBody>
      </p:sp>
      <p:sp>
        <p:nvSpPr>
          <p:cNvPr id="5" name="Slide Number Placeholder 4">
            <a:extLst>
              <a:ext uri="{FF2B5EF4-FFF2-40B4-BE49-F238E27FC236}">
                <a16:creationId xmlns:a16="http://schemas.microsoft.com/office/drawing/2014/main" id="{510F8E5D-0E9F-CFC6-0ACB-DC3F8EBE05DB}"/>
              </a:ext>
            </a:extLst>
          </p:cNvPr>
          <p:cNvSpPr>
            <a:spLocks noGrp="1"/>
          </p:cNvSpPr>
          <p:nvPr>
            <p:ph type="sldNum" sz="quarter" idx="12"/>
          </p:nvPr>
        </p:nvSpPr>
        <p:spPr/>
        <p:txBody>
          <a:bodyPr/>
          <a:lstStyle/>
          <a:p>
            <a:fld id="{2BB9ACDB-B634-2347-95A4-245F21F5473B}" type="slidenum">
              <a:rPr lang="en-US" smtClean="0"/>
              <a:t>65</a:t>
            </a:fld>
            <a:endParaRPr lang="en-US"/>
          </a:p>
        </p:txBody>
      </p:sp>
      <p:pic>
        <p:nvPicPr>
          <p:cNvPr id="6" name="Picture 5">
            <a:extLst>
              <a:ext uri="{FF2B5EF4-FFF2-40B4-BE49-F238E27FC236}">
                <a16:creationId xmlns:a16="http://schemas.microsoft.com/office/drawing/2014/main" id="{386EBF61-B063-E0A6-31F0-A1333B9ACA5D}"/>
              </a:ext>
            </a:extLst>
          </p:cNvPr>
          <p:cNvPicPr>
            <a:picLocks noChangeAspect="1"/>
          </p:cNvPicPr>
          <p:nvPr/>
        </p:nvPicPr>
        <p:blipFill>
          <a:blip r:embed="rId3"/>
          <a:srcRect/>
          <a:stretch>
            <a:fillRect/>
          </a:stretch>
        </p:blipFill>
        <p:spPr bwMode="auto">
          <a:xfrm>
            <a:off x="4001477" y="720517"/>
            <a:ext cx="4568091" cy="3333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12C3D916-EEC3-B015-3795-A2396E6EBDA0}"/>
              </a:ext>
            </a:extLst>
          </p:cNvPr>
          <p:cNvSpPr txBox="1"/>
          <p:nvPr/>
        </p:nvSpPr>
        <p:spPr>
          <a:xfrm>
            <a:off x="5136172" y="4133542"/>
            <a:ext cx="3583355" cy="276999"/>
          </a:xfrm>
          <a:prstGeom prst="rect">
            <a:avLst/>
          </a:prstGeom>
          <a:noFill/>
        </p:spPr>
        <p:txBody>
          <a:bodyPr wrap="square" rtlCol="0">
            <a:spAutoFit/>
          </a:bodyPr>
          <a:lstStyle/>
          <a:p>
            <a:r>
              <a:rPr lang="en-US" sz="1200" b="1" i="1" dirty="0"/>
              <a:t>Figure.52 Virtual Private Cloud (VPC)</a:t>
            </a:r>
            <a:endParaRPr lang="en-IN" sz="1200" b="1" i="1" dirty="0"/>
          </a:p>
        </p:txBody>
      </p:sp>
    </p:spTree>
    <p:extLst>
      <p:ext uri="{BB962C8B-B14F-4D97-AF65-F5344CB8AC3E}">
        <p14:creationId xmlns:p14="http://schemas.microsoft.com/office/powerpoint/2010/main" val="5755591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04FA0-69BB-3E69-223C-B7A26EB8E826}"/>
              </a:ext>
            </a:extLst>
          </p:cNvPr>
          <p:cNvSpPr>
            <a:spLocks noGrp="1"/>
          </p:cNvSpPr>
          <p:nvPr>
            <p:ph type="title"/>
          </p:nvPr>
        </p:nvSpPr>
        <p:spPr/>
        <p:txBody>
          <a:bodyPr>
            <a:normAutofit fontScale="90000"/>
          </a:bodyPr>
          <a:lstStyle/>
          <a:p>
            <a:r>
              <a:rPr lang="en-IN" dirty="0"/>
              <a:t>Virtual Private Cloud (VPC)</a:t>
            </a:r>
          </a:p>
        </p:txBody>
      </p:sp>
      <p:sp>
        <p:nvSpPr>
          <p:cNvPr id="3" name="Content Placeholder 2">
            <a:extLst>
              <a:ext uri="{FF2B5EF4-FFF2-40B4-BE49-F238E27FC236}">
                <a16:creationId xmlns:a16="http://schemas.microsoft.com/office/drawing/2014/main" id="{14FDB620-F2D4-8549-C41A-57D89EDBF669}"/>
              </a:ext>
            </a:extLst>
          </p:cNvPr>
          <p:cNvSpPr>
            <a:spLocks noGrp="1"/>
          </p:cNvSpPr>
          <p:nvPr>
            <p:ph sz="half" idx="1"/>
          </p:nvPr>
        </p:nvSpPr>
        <p:spPr>
          <a:xfrm>
            <a:off x="457200" y="914188"/>
            <a:ext cx="8229600" cy="727235"/>
          </a:xfrm>
        </p:spPr>
        <p:txBody>
          <a:bodyPr/>
          <a:lstStyle/>
          <a:p>
            <a:r>
              <a:rPr lang="en-US" sz="1800" dirty="0">
                <a:effectLst/>
                <a:latin typeface="+mn-lt"/>
                <a:ea typeface="Times New Roman" panose="02020603050405020304" pitchFamily="18" charset="0"/>
              </a:rPr>
              <a:t>The image shows the AWS Elastic </a:t>
            </a:r>
            <a:r>
              <a:rPr lang="en-US" sz="1800" dirty="0" err="1">
                <a:effectLst/>
                <a:latin typeface="+mn-lt"/>
                <a:ea typeface="Times New Roman" panose="02020603050405020304" pitchFamily="18" charset="0"/>
              </a:rPr>
              <a:t>ip</a:t>
            </a:r>
            <a:r>
              <a:rPr lang="en-US" sz="1800" dirty="0">
                <a:effectLst/>
                <a:latin typeface="+mn-lt"/>
                <a:ea typeface="Times New Roman" panose="02020603050405020304" pitchFamily="18" charset="0"/>
              </a:rPr>
              <a:t> address with the name of </a:t>
            </a:r>
            <a:r>
              <a:rPr lang="en-US" sz="1800" dirty="0" err="1">
                <a:effectLst/>
                <a:latin typeface="+mn-lt"/>
                <a:ea typeface="Times New Roman" panose="02020603050405020304" pitchFamily="18" charset="0"/>
              </a:rPr>
              <a:t>val_app</a:t>
            </a:r>
            <a:r>
              <a:rPr lang="en-US" sz="1800" dirty="0">
                <a:effectLst/>
                <a:latin typeface="+mn-lt"/>
                <a:ea typeface="Times New Roman" panose="02020603050405020304" pitchFamily="18" charset="0"/>
              </a:rPr>
              <a:t> . we can assign the  elastic </a:t>
            </a:r>
            <a:r>
              <a:rPr lang="en-US" sz="1800" dirty="0" err="1">
                <a:effectLst/>
                <a:latin typeface="+mn-lt"/>
                <a:ea typeface="Times New Roman" panose="02020603050405020304" pitchFamily="18" charset="0"/>
              </a:rPr>
              <a:t>ip</a:t>
            </a:r>
            <a:r>
              <a:rPr lang="en-US" sz="1800" dirty="0">
                <a:effectLst/>
                <a:latin typeface="+mn-lt"/>
                <a:ea typeface="Times New Roman" panose="02020603050405020304" pitchFamily="18" charset="0"/>
              </a:rPr>
              <a:t> to ec2 instance (Figure.53). </a:t>
            </a:r>
            <a:endParaRPr lang="en-IN" sz="1800" dirty="0">
              <a:effectLst/>
              <a:latin typeface="+mn-lt"/>
              <a:ea typeface="Times New Roman" panose="02020603050405020304" pitchFamily="18" charset="0"/>
            </a:endParaRPr>
          </a:p>
          <a:p>
            <a:pPr marL="0" indent="0">
              <a:buNone/>
            </a:pPr>
            <a:endParaRPr lang="en-IN" dirty="0"/>
          </a:p>
        </p:txBody>
      </p:sp>
      <p:sp>
        <p:nvSpPr>
          <p:cNvPr id="4" name="Footer Placeholder 3">
            <a:extLst>
              <a:ext uri="{FF2B5EF4-FFF2-40B4-BE49-F238E27FC236}">
                <a16:creationId xmlns:a16="http://schemas.microsoft.com/office/drawing/2014/main" id="{F71C461B-65DC-9C65-4061-07E03E7CCB2B}"/>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A77058F4-9D60-8B3A-95C8-5F7BF83CB9C1}"/>
              </a:ext>
            </a:extLst>
          </p:cNvPr>
          <p:cNvSpPr>
            <a:spLocks noGrp="1"/>
          </p:cNvSpPr>
          <p:nvPr>
            <p:ph type="sldNum" sz="quarter" idx="12"/>
          </p:nvPr>
        </p:nvSpPr>
        <p:spPr/>
        <p:txBody>
          <a:bodyPr/>
          <a:lstStyle/>
          <a:p>
            <a:fld id="{2BB9ACDB-B634-2347-95A4-245F21F5473B}" type="slidenum">
              <a:rPr lang="en-US" smtClean="0"/>
              <a:t>66</a:t>
            </a:fld>
            <a:endParaRPr lang="en-US"/>
          </a:p>
        </p:txBody>
      </p:sp>
      <p:pic>
        <p:nvPicPr>
          <p:cNvPr id="7" name="Picture 6">
            <a:extLst>
              <a:ext uri="{FF2B5EF4-FFF2-40B4-BE49-F238E27FC236}">
                <a16:creationId xmlns:a16="http://schemas.microsoft.com/office/drawing/2014/main" id="{2F7DC119-C917-B829-6F92-C3DD3FFC7879}"/>
              </a:ext>
            </a:extLst>
          </p:cNvPr>
          <p:cNvPicPr>
            <a:picLocks noChangeAspect="1"/>
          </p:cNvPicPr>
          <p:nvPr/>
        </p:nvPicPr>
        <p:blipFill>
          <a:blip r:embed="rId3"/>
          <a:srcRect/>
          <a:stretch>
            <a:fillRect/>
          </a:stretch>
        </p:blipFill>
        <p:spPr bwMode="auto">
          <a:xfrm>
            <a:off x="517161" y="1787212"/>
            <a:ext cx="8266346" cy="156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C440140E-F7D1-0CF0-4150-2FE4CDE4D540}"/>
              </a:ext>
            </a:extLst>
          </p:cNvPr>
          <p:cNvSpPr txBox="1"/>
          <p:nvPr/>
        </p:nvSpPr>
        <p:spPr>
          <a:xfrm>
            <a:off x="3573095" y="3524726"/>
            <a:ext cx="3583355" cy="276999"/>
          </a:xfrm>
          <a:prstGeom prst="rect">
            <a:avLst/>
          </a:prstGeom>
          <a:noFill/>
        </p:spPr>
        <p:txBody>
          <a:bodyPr wrap="square" rtlCol="0">
            <a:spAutoFit/>
          </a:bodyPr>
          <a:lstStyle/>
          <a:p>
            <a:r>
              <a:rPr lang="en-US" sz="1200" b="1" i="1" dirty="0"/>
              <a:t>Figure.53 Virtual Private Cloud (VPC)</a:t>
            </a:r>
            <a:endParaRPr lang="en-IN" sz="1200" b="1" i="1" dirty="0"/>
          </a:p>
        </p:txBody>
      </p:sp>
    </p:spTree>
    <p:extLst>
      <p:ext uri="{BB962C8B-B14F-4D97-AF65-F5344CB8AC3E}">
        <p14:creationId xmlns:p14="http://schemas.microsoft.com/office/powerpoint/2010/main" val="625370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FA60-E170-5872-A25D-C670514ADB45}"/>
              </a:ext>
            </a:extLst>
          </p:cNvPr>
          <p:cNvSpPr>
            <a:spLocks noGrp="1"/>
          </p:cNvSpPr>
          <p:nvPr>
            <p:ph type="title"/>
          </p:nvPr>
        </p:nvSpPr>
        <p:spPr/>
        <p:txBody>
          <a:bodyPr>
            <a:normAutofit fontScale="90000"/>
          </a:bodyPr>
          <a:lstStyle/>
          <a:p>
            <a:r>
              <a:rPr lang="en-IN" dirty="0"/>
              <a:t>EC2 Instances</a:t>
            </a:r>
          </a:p>
        </p:txBody>
      </p:sp>
      <p:sp>
        <p:nvSpPr>
          <p:cNvPr id="3" name="Content Placeholder 2">
            <a:extLst>
              <a:ext uri="{FF2B5EF4-FFF2-40B4-BE49-F238E27FC236}">
                <a16:creationId xmlns:a16="http://schemas.microsoft.com/office/drawing/2014/main" id="{9E752670-395E-C0ED-FC83-4930624F80E5}"/>
              </a:ext>
            </a:extLst>
          </p:cNvPr>
          <p:cNvSpPr>
            <a:spLocks noGrp="1"/>
          </p:cNvSpPr>
          <p:nvPr>
            <p:ph sz="half" idx="1"/>
          </p:nvPr>
        </p:nvSpPr>
        <p:spPr>
          <a:xfrm>
            <a:off x="457200" y="914188"/>
            <a:ext cx="8162144" cy="1289366"/>
          </a:xfrm>
        </p:spPr>
        <p:txBody>
          <a:bodyPr>
            <a:normAutofit/>
          </a:bodyPr>
          <a:lstStyle/>
          <a:p>
            <a:r>
              <a:rPr lang="en-US" sz="1200" dirty="0"/>
              <a:t>Hosts the web application and backend model.</a:t>
            </a:r>
          </a:p>
          <a:p>
            <a:r>
              <a:rPr lang="en-US" sz="1200" dirty="0"/>
              <a:t>The image shows the AWS EC2 instance management console. It highlights a single running instance (i-079d3f16936c8cadc) named </a:t>
            </a:r>
            <a:r>
              <a:rPr lang="en-US" sz="1200" dirty="0" err="1"/>
              <a:t>vulnerability_app</a:t>
            </a:r>
            <a:r>
              <a:rPr lang="en-US" sz="1200" dirty="0"/>
              <a:t>, with the instance type t2.small.</a:t>
            </a:r>
          </a:p>
          <a:p>
            <a:r>
              <a:rPr lang="en-US" sz="1200" dirty="0"/>
              <a:t>The instance is located in the us-east-1c availability zone, has passed its 2/2 status checks, and is associated with a public IPv4 address (3.224.206.40). Additional details are accessible under tabs like monitoring, security, and networking(Figure.54).</a:t>
            </a:r>
            <a:endParaRPr lang="en-IN" sz="1200" dirty="0"/>
          </a:p>
        </p:txBody>
      </p:sp>
      <p:sp>
        <p:nvSpPr>
          <p:cNvPr id="4" name="Footer Placeholder 3">
            <a:extLst>
              <a:ext uri="{FF2B5EF4-FFF2-40B4-BE49-F238E27FC236}">
                <a16:creationId xmlns:a16="http://schemas.microsoft.com/office/drawing/2014/main" id="{4902BC02-523D-9311-147A-303B461134C3}"/>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A9CDCA63-9D1A-968E-95C5-25C8E99C3F40}"/>
              </a:ext>
            </a:extLst>
          </p:cNvPr>
          <p:cNvSpPr>
            <a:spLocks noGrp="1"/>
          </p:cNvSpPr>
          <p:nvPr>
            <p:ph type="sldNum" sz="quarter" idx="12"/>
          </p:nvPr>
        </p:nvSpPr>
        <p:spPr/>
        <p:txBody>
          <a:bodyPr/>
          <a:lstStyle/>
          <a:p>
            <a:fld id="{2BB9ACDB-B634-2347-95A4-245F21F5473B}" type="slidenum">
              <a:rPr lang="en-US" smtClean="0"/>
              <a:t>67</a:t>
            </a:fld>
            <a:endParaRPr lang="en-US"/>
          </a:p>
        </p:txBody>
      </p:sp>
      <p:pic>
        <p:nvPicPr>
          <p:cNvPr id="6" name="Picture 5">
            <a:extLst>
              <a:ext uri="{FF2B5EF4-FFF2-40B4-BE49-F238E27FC236}">
                <a16:creationId xmlns:a16="http://schemas.microsoft.com/office/drawing/2014/main" id="{6010359F-3463-EEF3-C3D6-721B7BD7A2AB}"/>
              </a:ext>
            </a:extLst>
          </p:cNvPr>
          <p:cNvPicPr>
            <a:picLocks noChangeAspect="1"/>
          </p:cNvPicPr>
          <p:nvPr/>
        </p:nvPicPr>
        <p:blipFill>
          <a:blip r:embed="rId3"/>
          <a:srcRect/>
          <a:stretch>
            <a:fillRect/>
          </a:stretch>
        </p:blipFill>
        <p:spPr bwMode="auto">
          <a:xfrm>
            <a:off x="1663700" y="2406368"/>
            <a:ext cx="5486400" cy="162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DD9C431-8B3B-559B-501A-09789FCC0B13}"/>
              </a:ext>
            </a:extLst>
          </p:cNvPr>
          <p:cNvSpPr txBox="1"/>
          <p:nvPr/>
        </p:nvSpPr>
        <p:spPr>
          <a:xfrm>
            <a:off x="3698141" y="4226096"/>
            <a:ext cx="3583355" cy="276999"/>
          </a:xfrm>
          <a:prstGeom prst="rect">
            <a:avLst/>
          </a:prstGeom>
          <a:noFill/>
        </p:spPr>
        <p:txBody>
          <a:bodyPr wrap="square" rtlCol="0">
            <a:spAutoFit/>
          </a:bodyPr>
          <a:lstStyle/>
          <a:p>
            <a:r>
              <a:rPr lang="en-US" sz="1200" b="1" i="1" dirty="0"/>
              <a:t>Figure.54 EC2 Instances</a:t>
            </a:r>
            <a:endParaRPr lang="en-IN" sz="1200" b="1" i="1" dirty="0"/>
          </a:p>
        </p:txBody>
      </p:sp>
    </p:spTree>
    <p:extLst>
      <p:ext uri="{BB962C8B-B14F-4D97-AF65-F5344CB8AC3E}">
        <p14:creationId xmlns:p14="http://schemas.microsoft.com/office/powerpoint/2010/main" val="3458477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B08D-1D88-752A-3F33-8F8F28221878}"/>
              </a:ext>
            </a:extLst>
          </p:cNvPr>
          <p:cNvSpPr>
            <a:spLocks noGrp="1"/>
          </p:cNvSpPr>
          <p:nvPr>
            <p:ph type="title"/>
          </p:nvPr>
        </p:nvSpPr>
        <p:spPr/>
        <p:txBody>
          <a:bodyPr>
            <a:normAutofit fontScale="90000"/>
          </a:bodyPr>
          <a:lstStyle/>
          <a:p>
            <a:r>
              <a:rPr lang="en-IN" dirty="0"/>
              <a:t>EC2 Instances</a:t>
            </a:r>
          </a:p>
        </p:txBody>
      </p:sp>
      <p:sp>
        <p:nvSpPr>
          <p:cNvPr id="3" name="Content Placeholder 2">
            <a:extLst>
              <a:ext uri="{FF2B5EF4-FFF2-40B4-BE49-F238E27FC236}">
                <a16:creationId xmlns:a16="http://schemas.microsoft.com/office/drawing/2014/main" id="{72F2374E-24DC-C97E-DE2D-2C1C00F8E982}"/>
              </a:ext>
            </a:extLst>
          </p:cNvPr>
          <p:cNvSpPr>
            <a:spLocks noGrp="1"/>
          </p:cNvSpPr>
          <p:nvPr>
            <p:ph sz="half" idx="1"/>
          </p:nvPr>
        </p:nvSpPr>
        <p:spPr>
          <a:xfrm>
            <a:off x="457200" y="914189"/>
            <a:ext cx="8521908" cy="1206920"/>
          </a:xfrm>
        </p:spPr>
        <p:txBody>
          <a:bodyPr>
            <a:normAutofit lnSpcReduction="10000"/>
          </a:bodyPr>
          <a:lstStyle/>
          <a:p>
            <a:pPr algn="just"/>
            <a:r>
              <a:rPr lang="en-US" sz="1600" dirty="0"/>
              <a:t>The image provides details about an AWS EC2 instance with ID i-079d3f16936c8cadc, labeled as </a:t>
            </a:r>
            <a:r>
              <a:rPr lang="en-US" sz="1600" dirty="0" err="1"/>
              <a:t>vulnerability_app</a:t>
            </a:r>
            <a:r>
              <a:rPr lang="en-US" sz="1600" dirty="0"/>
              <a:t>. It shows key attributes such as the instance type (t2.small), private IP DNS name, public elastic IP address (3.224.206.40), VPC ID, and Subnet ID. Additionally, it mentions options for AWS Compute Optimizer findings and lacks an associated IAM Role or Auto Scaling Group(Figure.55).</a:t>
            </a:r>
            <a:endParaRPr lang="en-IN" sz="1600" dirty="0"/>
          </a:p>
        </p:txBody>
      </p:sp>
      <p:sp>
        <p:nvSpPr>
          <p:cNvPr id="4" name="Footer Placeholder 3">
            <a:extLst>
              <a:ext uri="{FF2B5EF4-FFF2-40B4-BE49-F238E27FC236}">
                <a16:creationId xmlns:a16="http://schemas.microsoft.com/office/drawing/2014/main" id="{6EB36337-40E7-82D3-3C57-5D8C146D0856}"/>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D1834CFA-78A6-33B0-40BB-FBA610388792}"/>
              </a:ext>
            </a:extLst>
          </p:cNvPr>
          <p:cNvSpPr>
            <a:spLocks noGrp="1"/>
          </p:cNvSpPr>
          <p:nvPr>
            <p:ph type="sldNum" sz="quarter" idx="12"/>
          </p:nvPr>
        </p:nvSpPr>
        <p:spPr/>
        <p:txBody>
          <a:bodyPr/>
          <a:lstStyle/>
          <a:p>
            <a:fld id="{2BB9ACDB-B634-2347-95A4-245F21F5473B}" type="slidenum">
              <a:rPr lang="en-US" smtClean="0"/>
              <a:t>68</a:t>
            </a:fld>
            <a:endParaRPr lang="en-US"/>
          </a:p>
        </p:txBody>
      </p:sp>
      <p:pic>
        <p:nvPicPr>
          <p:cNvPr id="7" name="Picture 6">
            <a:extLst>
              <a:ext uri="{FF2B5EF4-FFF2-40B4-BE49-F238E27FC236}">
                <a16:creationId xmlns:a16="http://schemas.microsoft.com/office/drawing/2014/main" id="{81650A08-9FBB-F440-8D49-52E3896195A0}"/>
              </a:ext>
            </a:extLst>
          </p:cNvPr>
          <p:cNvPicPr>
            <a:picLocks noChangeAspect="1"/>
          </p:cNvPicPr>
          <p:nvPr/>
        </p:nvPicPr>
        <p:blipFill>
          <a:blip r:embed="rId3"/>
          <a:srcRect/>
          <a:stretch>
            <a:fillRect/>
          </a:stretch>
        </p:blipFill>
        <p:spPr bwMode="auto">
          <a:xfrm>
            <a:off x="1663700" y="2268964"/>
            <a:ext cx="5427345" cy="15068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03A683E2-BD24-7A4C-FB9F-59981E77D11C}"/>
              </a:ext>
            </a:extLst>
          </p:cNvPr>
          <p:cNvSpPr txBox="1"/>
          <p:nvPr/>
        </p:nvSpPr>
        <p:spPr>
          <a:xfrm>
            <a:off x="3520831" y="3902209"/>
            <a:ext cx="4572000" cy="276999"/>
          </a:xfrm>
          <a:prstGeom prst="rect">
            <a:avLst/>
          </a:prstGeom>
          <a:noFill/>
        </p:spPr>
        <p:txBody>
          <a:bodyPr wrap="square">
            <a:spAutoFit/>
          </a:bodyPr>
          <a:lstStyle/>
          <a:p>
            <a:r>
              <a:rPr lang="en-IN" sz="1200" b="1" i="1" dirty="0"/>
              <a:t>Figure.55 EC2 Instances</a:t>
            </a:r>
          </a:p>
        </p:txBody>
      </p:sp>
    </p:spTree>
    <p:extLst>
      <p:ext uri="{BB962C8B-B14F-4D97-AF65-F5344CB8AC3E}">
        <p14:creationId xmlns:p14="http://schemas.microsoft.com/office/powerpoint/2010/main" val="3730928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DC0B-DFB9-559F-E38E-3DBD2283717E}"/>
              </a:ext>
            </a:extLst>
          </p:cNvPr>
          <p:cNvSpPr>
            <a:spLocks noGrp="1"/>
          </p:cNvSpPr>
          <p:nvPr>
            <p:ph type="title"/>
          </p:nvPr>
        </p:nvSpPr>
        <p:spPr/>
        <p:txBody>
          <a:bodyPr>
            <a:normAutofit fontScale="90000"/>
          </a:bodyPr>
          <a:lstStyle/>
          <a:p>
            <a:r>
              <a:rPr lang="en-IN" dirty="0"/>
              <a:t>Amazon S3</a:t>
            </a:r>
          </a:p>
        </p:txBody>
      </p:sp>
      <p:sp>
        <p:nvSpPr>
          <p:cNvPr id="3" name="Content Placeholder 2">
            <a:extLst>
              <a:ext uri="{FF2B5EF4-FFF2-40B4-BE49-F238E27FC236}">
                <a16:creationId xmlns:a16="http://schemas.microsoft.com/office/drawing/2014/main" id="{45E1404A-359D-1ED7-E53A-74D4BBC1AAE4}"/>
              </a:ext>
            </a:extLst>
          </p:cNvPr>
          <p:cNvSpPr>
            <a:spLocks noGrp="1"/>
          </p:cNvSpPr>
          <p:nvPr>
            <p:ph sz="half" idx="1"/>
          </p:nvPr>
        </p:nvSpPr>
        <p:spPr>
          <a:xfrm>
            <a:off x="457199" y="914188"/>
            <a:ext cx="8334531" cy="1356822"/>
          </a:xfrm>
        </p:spPr>
        <p:txBody>
          <a:bodyPr>
            <a:normAutofit fontScale="92500"/>
          </a:bodyPr>
          <a:lstStyle/>
          <a:p>
            <a:pPr algn="just"/>
            <a:r>
              <a:rPr lang="en-US" sz="1600" dirty="0"/>
              <a:t>Stores datasets and model files securely.</a:t>
            </a:r>
          </a:p>
          <a:p>
            <a:pPr algn="just"/>
            <a:r>
              <a:rPr lang="en-US" sz="1600" dirty="0"/>
              <a:t>The image displays the Amazon S3 dashboard showing a bucket named `vulnerabilityapp-bucket2` in the `us-east-1` (US East, N. Virginia) region. </a:t>
            </a:r>
          </a:p>
          <a:p>
            <a:pPr algn="just"/>
            <a:r>
              <a:rPr lang="en-US" sz="1600" dirty="0"/>
              <a:t>The bucket's creation date is December 24, 2024, at 22:06:15 . Options like "Copy ARN," "Empty," "Delete," and "Create bucket" are available for managing buckets(Figure.56).</a:t>
            </a:r>
            <a:endParaRPr lang="en-IN" sz="1600" dirty="0"/>
          </a:p>
        </p:txBody>
      </p:sp>
      <p:sp>
        <p:nvSpPr>
          <p:cNvPr id="4" name="Footer Placeholder 3">
            <a:extLst>
              <a:ext uri="{FF2B5EF4-FFF2-40B4-BE49-F238E27FC236}">
                <a16:creationId xmlns:a16="http://schemas.microsoft.com/office/drawing/2014/main" id="{1DE63B42-76A5-D09F-CD79-A8D63D29BACB}"/>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E2B0A143-7BC0-5B27-6EA4-5D2D4C97E7A2}"/>
              </a:ext>
            </a:extLst>
          </p:cNvPr>
          <p:cNvSpPr>
            <a:spLocks noGrp="1"/>
          </p:cNvSpPr>
          <p:nvPr>
            <p:ph type="sldNum" sz="quarter" idx="12"/>
          </p:nvPr>
        </p:nvSpPr>
        <p:spPr/>
        <p:txBody>
          <a:bodyPr/>
          <a:lstStyle/>
          <a:p>
            <a:fld id="{2BB9ACDB-B634-2347-95A4-245F21F5473B}" type="slidenum">
              <a:rPr lang="en-US" smtClean="0"/>
              <a:t>69</a:t>
            </a:fld>
            <a:endParaRPr lang="en-US"/>
          </a:p>
        </p:txBody>
      </p:sp>
      <p:pic>
        <p:nvPicPr>
          <p:cNvPr id="6" name="Picture 5">
            <a:extLst>
              <a:ext uri="{FF2B5EF4-FFF2-40B4-BE49-F238E27FC236}">
                <a16:creationId xmlns:a16="http://schemas.microsoft.com/office/drawing/2014/main" id="{73F11B3D-71BB-49AC-57BD-CA028AC7BD84}"/>
              </a:ext>
            </a:extLst>
          </p:cNvPr>
          <p:cNvPicPr>
            <a:picLocks noChangeAspect="1"/>
          </p:cNvPicPr>
          <p:nvPr/>
        </p:nvPicPr>
        <p:blipFill>
          <a:blip r:embed="rId3"/>
          <a:srcRect/>
          <a:stretch>
            <a:fillRect/>
          </a:stretch>
        </p:blipFill>
        <p:spPr bwMode="auto">
          <a:xfrm>
            <a:off x="1761136" y="2438531"/>
            <a:ext cx="5486400" cy="1337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768A4AD9-E898-0430-2A4B-B7BAA6340740}"/>
              </a:ext>
            </a:extLst>
          </p:cNvPr>
          <p:cNvSpPr txBox="1"/>
          <p:nvPr/>
        </p:nvSpPr>
        <p:spPr>
          <a:xfrm>
            <a:off x="3911600" y="3936312"/>
            <a:ext cx="4572000" cy="276999"/>
          </a:xfrm>
          <a:prstGeom prst="rect">
            <a:avLst/>
          </a:prstGeom>
          <a:noFill/>
        </p:spPr>
        <p:txBody>
          <a:bodyPr wrap="square">
            <a:spAutoFit/>
          </a:bodyPr>
          <a:lstStyle/>
          <a:p>
            <a:r>
              <a:rPr lang="en-IN" sz="1200" b="1" i="1" dirty="0"/>
              <a:t>Figure.56 Amazon S3</a:t>
            </a:r>
          </a:p>
        </p:txBody>
      </p:sp>
    </p:spTree>
    <p:extLst>
      <p:ext uri="{BB962C8B-B14F-4D97-AF65-F5344CB8AC3E}">
        <p14:creationId xmlns:p14="http://schemas.microsoft.com/office/powerpoint/2010/main" val="192154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D1886-45C0-D93E-025E-AF2974F545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6BD46-7C9B-60E6-3ABC-686708CDF1FF}"/>
              </a:ext>
            </a:extLst>
          </p:cNvPr>
          <p:cNvSpPr>
            <a:spLocks noGrp="1"/>
          </p:cNvSpPr>
          <p:nvPr>
            <p:ph type="title"/>
          </p:nvPr>
        </p:nvSpPr>
        <p:spPr/>
        <p:txBody>
          <a:bodyPr>
            <a:normAutofit fontScale="90000"/>
          </a:bodyPr>
          <a:lstStyle/>
          <a:p>
            <a:r>
              <a:rPr lang="en-US" dirty="0"/>
              <a:t>Aim and Objectives</a:t>
            </a:r>
            <a:endParaRPr lang="en-IN" dirty="0"/>
          </a:p>
        </p:txBody>
      </p:sp>
      <p:sp>
        <p:nvSpPr>
          <p:cNvPr id="3" name="Content Placeholder 2">
            <a:extLst>
              <a:ext uri="{FF2B5EF4-FFF2-40B4-BE49-F238E27FC236}">
                <a16:creationId xmlns:a16="http://schemas.microsoft.com/office/drawing/2014/main" id="{81590628-174A-A033-54F4-05F2EAA6A95B}"/>
              </a:ext>
            </a:extLst>
          </p:cNvPr>
          <p:cNvSpPr>
            <a:spLocks noGrp="1"/>
          </p:cNvSpPr>
          <p:nvPr>
            <p:ph sz="half" idx="1"/>
          </p:nvPr>
        </p:nvSpPr>
        <p:spPr/>
        <p:txBody>
          <a:bodyPr>
            <a:normAutofit fontScale="70000" lnSpcReduction="20000"/>
          </a:bodyPr>
          <a:lstStyle/>
          <a:p>
            <a:pPr marL="0" indent="0" algn="just">
              <a:buNone/>
            </a:pPr>
            <a:r>
              <a:rPr lang="en-US" dirty="0"/>
              <a:t>The main aim of this project is to develop a real-time threat detection system for a company forum, ensuring secure communication by identifying and mitigating risks effectively.</a:t>
            </a:r>
          </a:p>
          <a:p>
            <a:pPr algn="just"/>
            <a:r>
              <a:rPr lang="en-US" dirty="0"/>
              <a:t>Detect threats in real-time from employee posts on the company forum.</a:t>
            </a:r>
          </a:p>
          <a:p>
            <a:pPr algn="just"/>
            <a:r>
              <a:rPr lang="en-US" dirty="0"/>
              <a:t>Notify the admin when a potential threat is identified.</a:t>
            </a:r>
          </a:p>
          <a:p>
            <a:pPr algn="just"/>
            <a:r>
              <a:rPr lang="en-US" dirty="0"/>
              <a:t>Enable admin review and block users involved in malicious activities.</a:t>
            </a:r>
          </a:p>
          <a:p>
            <a:pPr algn="just"/>
            <a:r>
              <a:rPr lang="en-US" dirty="0"/>
              <a:t>Permanently block users upon confirmed violations to ensure long-term security.</a:t>
            </a:r>
          </a:p>
          <a:p>
            <a:pPr algn="just"/>
            <a:r>
              <a:rPr lang="en-US" dirty="0"/>
              <a:t>Maintain a safe and secure environment for employee communication.</a:t>
            </a:r>
          </a:p>
          <a:p>
            <a:pPr marL="0" indent="0">
              <a:buNone/>
            </a:pPr>
            <a:endParaRPr lang="en-IN" dirty="0"/>
          </a:p>
        </p:txBody>
      </p:sp>
      <p:sp>
        <p:nvSpPr>
          <p:cNvPr id="4" name="Footer Placeholder 3">
            <a:extLst>
              <a:ext uri="{FF2B5EF4-FFF2-40B4-BE49-F238E27FC236}">
                <a16:creationId xmlns:a16="http://schemas.microsoft.com/office/drawing/2014/main" id="{8C050C38-6ED9-E94E-469D-1532384EC346}"/>
              </a:ext>
            </a:extLst>
          </p:cNvPr>
          <p:cNvSpPr>
            <a:spLocks noGrp="1"/>
          </p:cNvSpPr>
          <p:nvPr>
            <p:ph type="ftr" sz="quarter" idx="11"/>
          </p:nvPr>
        </p:nvSpPr>
        <p:spPr/>
        <p:txBody>
          <a:bodyPr/>
          <a:lstStyle/>
          <a:p>
            <a:r>
              <a:rPr lang="en-US" dirty="0"/>
              <a:t>Group 1, AI-Powered Threat Detection for Networks</a:t>
            </a:r>
          </a:p>
        </p:txBody>
      </p:sp>
      <p:sp>
        <p:nvSpPr>
          <p:cNvPr id="5" name="Slide Number Placeholder 4">
            <a:extLst>
              <a:ext uri="{FF2B5EF4-FFF2-40B4-BE49-F238E27FC236}">
                <a16:creationId xmlns:a16="http://schemas.microsoft.com/office/drawing/2014/main" id="{C9FE6E6C-E414-1168-8917-B3A5CC18D787}"/>
              </a:ext>
            </a:extLst>
          </p:cNvPr>
          <p:cNvSpPr>
            <a:spLocks noGrp="1"/>
          </p:cNvSpPr>
          <p:nvPr>
            <p:ph type="sldNum" sz="quarter" idx="12"/>
          </p:nvPr>
        </p:nvSpPr>
        <p:spPr/>
        <p:txBody>
          <a:bodyPr/>
          <a:lstStyle/>
          <a:p>
            <a:fld id="{2BB9ACDB-B634-2347-95A4-245F21F5473B}" type="slidenum">
              <a:rPr lang="en-US" smtClean="0"/>
              <a:t>7</a:t>
            </a:fld>
            <a:endParaRPr lang="en-US"/>
          </a:p>
        </p:txBody>
      </p:sp>
    </p:spTree>
    <p:extLst>
      <p:ext uri="{BB962C8B-B14F-4D97-AF65-F5344CB8AC3E}">
        <p14:creationId xmlns:p14="http://schemas.microsoft.com/office/powerpoint/2010/main" val="1255046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E7CC4-E174-87B1-11EF-2D95CA3542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422B5-C71D-1072-6128-4C6653A57A00}"/>
              </a:ext>
            </a:extLst>
          </p:cNvPr>
          <p:cNvSpPr>
            <a:spLocks noGrp="1"/>
          </p:cNvSpPr>
          <p:nvPr>
            <p:ph type="title"/>
          </p:nvPr>
        </p:nvSpPr>
        <p:spPr/>
        <p:txBody>
          <a:bodyPr>
            <a:normAutofit fontScale="90000"/>
          </a:bodyPr>
          <a:lstStyle/>
          <a:p>
            <a:r>
              <a:rPr lang="en-IN" dirty="0"/>
              <a:t>Amazon S3</a:t>
            </a:r>
          </a:p>
        </p:txBody>
      </p:sp>
      <p:sp>
        <p:nvSpPr>
          <p:cNvPr id="3" name="Content Placeholder 2">
            <a:extLst>
              <a:ext uri="{FF2B5EF4-FFF2-40B4-BE49-F238E27FC236}">
                <a16:creationId xmlns:a16="http://schemas.microsoft.com/office/drawing/2014/main" id="{9339ED30-2964-340E-5C55-5E5954E2375E}"/>
              </a:ext>
            </a:extLst>
          </p:cNvPr>
          <p:cNvSpPr>
            <a:spLocks noGrp="1"/>
          </p:cNvSpPr>
          <p:nvPr>
            <p:ph sz="half" idx="1"/>
          </p:nvPr>
        </p:nvSpPr>
        <p:spPr>
          <a:xfrm>
            <a:off x="457199" y="914188"/>
            <a:ext cx="8334531" cy="1356822"/>
          </a:xfrm>
        </p:spPr>
        <p:txBody>
          <a:bodyPr>
            <a:normAutofit lnSpcReduction="10000"/>
          </a:bodyPr>
          <a:lstStyle/>
          <a:p>
            <a:pPr algn="just"/>
            <a:r>
              <a:rPr lang="en-US" sz="1600" dirty="0"/>
              <a:t>The image shows the Amazon S3 upload interface for adding files to the `vulnerabilityapp-bucket2`. </a:t>
            </a:r>
          </a:p>
          <a:p>
            <a:pPr algn="just"/>
            <a:r>
              <a:rPr lang="en-US" sz="1600" dirty="0"/>
              <a:t>A file named `test.txt` (0 bytes, plain text) is selected for upload. Users can drag and drop files, add folders, or manage selections using the provided buttons. The destination for the upload is clearly displayed (Figure.57).</a:t>
            </a:r>
            <a:endParaRPr lang="en-IN" sz="1600" dirty="0"/>
          </a:p>
        </p:txBody>
      </p:sp>
      <p:sp>
        <p:nvSpPr>
          <p:cNvPr id="4" name="Footer Placeholder 3">
            <a:extLst>
              <a:ext uri="{FF2B5EF4-FFF2-40B4-BE49-F238E27FC236}">
                <a16:creationId xmlns:a16="http://schemas.microsoft.com/office/drawing/2014/main" id="{123EFB8F-9040-921C-8238-BC8FF329E950}"/>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0A22FD35-80C3-07DD-0FAF-1B7A2D3E3564}"/>
              </a:ext>
            </a:extLst>
          </p:cNvPr>
          <p:cNvSpPr>
            <a:spLocks noGrp="1"/>
          </p:cNvSpPr>
          <p:nvPr>
            <p:ph type="sldNum" sz="quarter" idx="12"/>
          </p:nvPr>
        </p:nvSpPr>
        <p:spPr/>
        <p:txBody>
          <a:bodyPr/>
          <a:lstStyle/>
          <a:p>
            <a:fld id="{2BB9ACDB-B634-2347-95A4-245F21F5473B}" type="slidenum">
              <a:rPr lang="en-US" smtClean="0"/>
              <a:t>70</a:t>
            </a:fld>
            <a:endParaRPr lang="en-US"/>
          </a:p>
        </p:txBody>
      </p:sp>
      <p:pic>
        <p:nvPicPr>
          <p:cNvPr id="7" name="Picture 6">
            <a:extLst>
              <a:ext uri="{FF2B5EF4-FFF2-40B4-BE49-F238E27FC236}">
                <a16:creationId xmlns:a16="http://schemas.microsoft.com/office/drawing/2014/main" id="{D91BE6BF-F237-ACBE-A56C-13BB9354DFD0}"/>
              </a:ext>
            </a:extLst>
          </p:cNvPr>
          <p:cNvPicPr>
            <a:picLocks noChangeAspect="1"/>
          </p:cNvPicPr>
          <p:nvPr/>
        </p:nvPicPr>
        <p:blipFill>
          <a:blip r:embed="rId3"/>
          <a:srcRect/>
          <a:stretch>
            <a:fillRect/>
          </a:stretch>
        </p:blipFill>
        <p:spPr bwMode="auto">
          <a:xfrm>
            <a:off x="2286000" y="2161595"/>
            <a:ext cx="4951302" cy="1872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0C44F74B-2290-4995-714D-4CCA0784B3AA}"/>
              </a:ext>
            </a:extLst>
          </p:cNvPr>
          <p:cNvSpPr txBox="1"/>
          <p:nvPr/>
        </p:nvSpPr>
        <p:spPr>
          <a:xfrm>
            <a:off x="4114800" y="4215868"/>
            <a:ext cx="4572000" cy="276999"/>
          </a:xfrm>
          <a:prstGeom prst="rect">
            <a:avLst/>
          </a:prstGeom>
          <a:noFill/>
        </p:spPr>
        <p:txBody>
          <a:bodyPr wrap="square">
            <a:spAutoFit/>
          </a:bodyPr>
          <a:lstStyle/>
          <a:p>
            <a:r>
              <a:rPr lang="en-IN" sz="1200" b="1" i="1" dirty="0"/>
              <a:t>Figure.57 Amazon S3</a:t>
            </a:r>
          </a:p>
        </p:txBody>
      </p:sp>
    </p:spTree>
    <p:extLst>
      <p:ext uri="{BB962C8B-B14F-4D97-AF65-F5344CB8AC3E}">
        <p14:creationId xmlns:p14="http://schemas.microsoft.com/office/powerpoint/2010/main" val="1268875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A039-DE54-F453-4101-B3C620B5AA90}"/>
              </a:ext>
            </a:extLst>
          </p:cNvPr>
          <p:cNvSpPr>
            <a:spLocks noGrp="1"/>
          </p:cNvSpPr>
          <p:nvPr>
            <p:ph type="title"/>
          </p:nvPr>
        </p:nvSpPr>
        <p:spPr/>
        <p:txBody>
          <a:bodyPr>
            <a:normAutofit fontScale="90000"/>
          </a:bodyPr>
          <a:lstStyle/>
          <a:p>
            <a:r>
              <a:rPr lang="en-IN" dirty="0"/>
              <a:t>AWS Backup</a:t>
            </a:r>
          </a:p>
        </p:txBody>
      </p:sp>
      <p:sp>
        <p:nvSpPr>
          <p:cNvPr id="3" name="Content Placeholder 2">
            <a:extLst>
              <a:ext uri="{FF2B5EF4-FFF2-40B4-BE49-F238E27FC236}">
                <a16:creationId xmlns:a16="http://schemas.microsoft.com/office/drawing/2014/main" id="{C50E2BF7-8FA9-13BD-07F8-00E5B27E01C5}"/>
              </a:ext>
            </a:extLst>
          </p:cNvPr>
          <p:cNvSpPr>
            <a:spLocks noGrp="1"/>
          </p:cNvSpPr>
          <p:nvPr>
            <p:ph sz="half" idx="1"/>
          </p:nvPr>
        </p:nvSpPr>
        <p:spPr>
          <a:xfrm>
            <a:off x="457200" y="914188"/>
            <a:ext cx="8229600" cy="1469248"/>
          </a:xfrm>
        </p:spPr>
        <p:txBody>
          <a:bodyPr>
            <a:normAutofit fontScale="62500" lnSpcReduction="20000"/>
          </a:bodyPr>
          <a:lstStyle/>
          <a:p>
            <a:pPr algn="just"/>
            <a:r>
              <a:rPr lang="en-US" dirty="0"/>
              <a:t>Configured to automate backups for disaster recovery.</a:t>
            </a:r>
          </a:p>
          <a:p>
            <a:pPr algn="just"/>
            <a:r>
              <a:rPr lang="en-US" dirty="0"/>
              <a:t>The image displays the "Backup plans" section in AWS Backup, showing one backup plan named "DisasterRecoveryPlan." This plan includes details such as the last modified date and time (December 24, 2024, 22:15:47  and no recorded last runtime. Options to create an on-demand backup or a new backup plan are also available(Figure.58).</a:t>
            </a:r>
            <a:endParaRPr lang="en-IN" dirty="0"/>
          </a:p>
        </p:txBody>
      </p:sp>
      <p:sp>
        <p:nvSpPr>
          <p:cNvPr id="4" name="Footer Placeholder 3">
            <a:extLst>
              <a:ext uri="{FF2B5EF4-FFF2-40B4-BE49-F238E27FC236}">
                <a16:creationId xmlns:a16="http://schemas.microsoft.com/office/drawing/2014/main" id="{1AB65D12-AE22-DF47-7583-A9C734D0780C}"/>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051261C9-0A3F-8E52-FB3B-C8732A459D4B}"/>
              </a:ext>
            </a:extLst>
          </p:cNvPr>
          <p:cNvSpPr>
            <a:spLocks noGrp="1"/>
          </p:cNvSpPr>
          <p:nvPr>
            <p:ph type="sldNum" sz="quarter" idx="12"/>
          </p:nvPr>
        </p:nvSpPr>
        <p:spPr/>
        <p:txBody>
          <a:bodyPr/>
          <a:lstStyle/>
          <a:p>
            <a:fld id="{2BB9ACDB-B634-2347-95A4-245F21F5473B}" type="slidenum">
              <a:rPr lang="en-US" smtClean="0"/>
              <a:t>71</a:t>
            </a:fld>
            <a:endParaRPr lang="en-US"/>
          </a:p>
        </p:txBody>
      </p:sp>
      <p:pic>
        <p:nvPicPr>
          <p:cNvPr id="6" name="Picture 5">
            <a:extLst>
              <a:ext uri="{FF2B5EF4-FFF2-40B4-BE49-F238E27FC236}">
                <a16:creationId xmlns:a16="http://schemas.microsoft.com/office/drawing/2014/main" id="{E835686D-434C-FD6F-B334-6CC33533E3F8}"/>
              </a:ext>
            </a:extLst>
          </p:cNvPr>
          <p:cNvPicPr>
            <a:picLocks noChangeAspect="1"/>
          </p:cNvPicPr>
          <p:nvPr/>
        </p:nvPicPr>
        <p:blipFill>
          <a:blip r:embed="rId3"/>
          <a:srcRect/>
          <a:stretch>
            <a:fillRect/>
          </a:stretch>
        </p:blipFill>
        <p:spPr bwMode="auto">
          <a:xfrm>
            <a:off x="1122461" y="2624216"/>
            <a:ext cx="6899078" cy="14692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F1711DC5-8A95-E9FF-AA4F-46F483009A25}"/>
              </a:ext>
            </a:extLst>
          </p:cNvPr>
          <p:cNvSpPr txBox="1"/>
          <p:nvPr/>
        </p:nvSpPr>
        <p:spPr>
          <a:xfrm>
            <a:off x="4013200" y="4149578"/>
            <a:ext cx="4572000" cy="261610"/>
          </a:xfrm>
          <a:prstGeom prst="rect">
            <a:avLst/>
          </a:prstGeom>
          <a:noFill/>
        </p:spPr>
        <p:txBody>
          <a:bodyPr wrap="square">
            <a:spAutoFit/>
          </a:bodyPr>
          <a:lstStyle/>
          <a:p>
            <a:r>
              <a:rPr lang="en-IN" sz="1100" b="1" i="1" dirty="0"/>
              <a:t>Figure.58 AWS Backup</a:t>
            </a:r>
          </a:p>
        </p:txBody>
      </p:sp>
    </p:spTree>
    <p:extLst>
      <p:ext uri="{BB962C8B-B14F-4D97-AF65-F5344CB8AC3E}">
        <p14:creationId xmlns:p14="http://schemas.microsoft.com/office/powerpoint/2010/main" val="3452806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1E996-2F67-600D-5DEF-BD7E655767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D92894-EF0E-B8C8-56F5-690A609D4FE1}"/>
              </a:ext>
            </a:extLst>
          </p:cNvPr>
          <p:cNvSpPr>
            <a:spLocks noGrp="1"/>
          </p:cNvSpPr>
          <p:nvPr>
            <p:ph type="title"/>
          </p:nvPr>
        </p:nvSpPr>
        <p:spPr/>
        <p:txBody>
          <a:bodyPr>
            <a:normAutofit fontScale="90000"/>
          </a:bodyPr>
          <a:lstStyle/>
          <a:p>
            <a:r>
              <a:rPr lang="en-IN" dirty="0"/>
              <a:t>AWS Backup</a:t>
            </a:r>
          </a:p>
        </p:txBody>
      </p:sp>
      <p:sp>
        <p:nvSpPr>
          <p:cNvPr id="3" name="Content Placeholder 2">
            <a:extLst>
              <a:ext uri="{FF2B5EF4-FFF2-40B4-BE49-F238E27FC236}">
                <a16:creationId xmlns:a16="http://schemas.microsoft.com/office/drawing/2014/main" id="{B1CC213B-1B74-153B-5EBF-922D92F829E0}"/>
              </a:ext>
            </a:extLst>
          </p:cNvPr>
          <p:cNvSpPr>
            <a:spLocks noGrp="1"/>
          </p:cNvSpPr>
          <p:nvPr>
            <p:ph sz="half" idx="1"/>
          </p:nvPr>
        </p:nvSpPr>
        <p:spPr>
          <a:xfrm>
            <a:off x="457200" y="914188"/>
            <a:ext cx="8229600" cy="1064514"/>
          </a:xfrm>
        </p:spPr>
        <p:txBody>
          <a:bodyPr>
            <a:normAutofit fontScale="40000" lnSpcReduction="20000"/>
          </a:bodyPr>
          <a:lstStyle/>
          <a:p>
            <a:pPr algn="just"/>
            <a:r>
              <a:rPr lang="en-US" dirty="0"/>
              <a:t>The above image displays the details of a backup plan named </a:t>
            </a:r>
            <a:r>
              <a:rPr lang="en-US" dirty="0" err="1"/>
              <a:t>weekly_backup</a:t>
            </a:r>
            <a:r>
              <a:rPr lang="en-US" dirty="0"/>
              <a:t> in the AWS Backup service. </a:t>
            </a:r>
          </a:p>
          <a:p>
            <a:pPr algn="just"/>
            <a:r>
              <a:rPr lang="en-US" dirty="0"/>
              <a:t>The plan has a monthly frequency, starting at 12:30 PM Brisbane time on the first day of the month, with a retention period of one month. Features like transitioning to cold storage, continuous backup, and EBS snapshot archiving are not enabled. The backups are stored in the Default backup vault and are not indexed (Figure.59).</a:t>
            </a:r>
            <a:endParaRPr lang="en-IN" dirty="0"/>
          </a:p>
        </p:txBody>
      </p:sp>
      <p:sp>
        <p:nvSpPr>
          <p:cNvPr id="4" name="Footer Placeholder 3">
            <a:extLst>
              <a:ext uri="{FF2B5EF4-FFF2-40B4-BE49-F238E27FC236}">
                <a16:creationId xmlns:a16="http://schemas.microsoft.com/office/drawing/2014/main" id="{16661451-C083-2BBC-01E5-D1F5345E71E4}"/>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2CF73219-4FC6-B921-F8E8-DE134E14C7DD}"/>
              </a:ext>
            </a:extLst>
          </p:cNvPr>
          <p:cNvSpPr>
            <a:spLocks noGrp="1"/>
          </p:cNvSpPr>
          <p:nvPr>
            <p:ph type="sldNum" sz="quarter" idx="12"/>
          </p:nvPr>
        </p:nvSpPr>
        <p:spPr/>
        <p:txBody>
          <a:bodyPr/>
          <a:lstStyle/>
          <a:p>
            <a:fld id="{2BB9ACDB-B634-2347-95A4-245F21F5473B}" type="slidenum">
              <a:rPr lang="en-US" smtClean="0"/>
              <a:t>72</a:t>
            </a:fld>
            <a:endParaRPr lang="en-US"/>
          </a:p>
        </p:txBody>
      </p:sp>
      <p:pic>
        <p:nvPicPr>
          <p:cNvPr id="7" name="Picture 6">
            <a:extLst>
              <a:ext uri="{FF2B5EF4-FFF2-40B4-BE49-F238E27FC236}">
                <a16:creationId xmlns:a16="http://schemas.microsoft.com/office/drawing/2014/main" id="{ADB3631F-AAC1-9F4F-0D39-9E92A7FE5BE2}"/>
              </a:ext>
            </a:extLst>
          </p:cNvPr>
          <p:cNvPicPr>
            <a:picLocks noChangeAspect="1"/>
          </p:cNvPicPr>
          <p:nvPr/>
        </p:nvPicPr>
        <p:blipFill>
          <a:blip r:embed="rId3"/>
          <a:srcRect/>
          <a:stretch>
            <a:fillRect/>
          </a:stretch>
        </p:blipFill>
        <p:spPr bwMode="auto">
          <a:xfrm>
            <a:off x="2211754" y="1652673"/>
            <a:ext cx="5486400" cy="23793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C0DEDD78-ABBA-5A70-481A-38E825DD926D}"/>
              </a:ext>
            </a:extLst>
          </p:cNvPr>
          <p:cNvSpPr txBox="1"/>
          <p:nvPr/>
        </p:nvSpPr>
        <p:spPr>
          <a:xfrm>
            <a:off x="3932859" y="4214974"/>
            <a:ext cx="4572000" cy="276999"/>
          </a:xfrm>
          <a:prstGeom prst="rect">
            <a:avLst/>
          </a:prstGeom>
          <a:noFill/>
        </p:spPr>
        <p:txBody>
          <a:bodyPr wrap="square">
            <a:spAutoFit/>
          </a:bodyPr>
          <a:lstStyle/>
          <a:p>
            <a:r>
              <a:rPr lang="en-IN" sz="1200" b="1" i="1" dirty="0"/>
              <a:t>Figure.59 AWS Backup</a:t>
            </a:r>
          </a:p>
        </p:txBody>
      </p:sp>
    </p:spTree>
    <p:extLst>
      <p:ext uri="{BB962C8B-B14F-4D97-AF65-F5344CB8AC3E}">
        <p14:creationId xmlns:p14="http://schemas.microsoft.com/office/powerpoint/2010/main" val="843912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C56F-954D-7518-2AF2-D60A297717B5}"/>
              </a:ext>
            </a:extLst>
          </p:cNvPr>
          <p:cNvSpPr>
            <a:spLocks noGrp="1"/>
          </p:cNvSpPr>
          <p:nvPr>
            <p:ph type="title"/>
          </p:nvPr>
        </p:nvSpPr>
        <p:spPr/>
        <p:txBody>
          <a:bodyPr>
            <a:normAutofit fontScale="90000"/>
          </a:bodyPr>
          <a:lstStyle/>
          <a:p>
            <a:r>
              <a:rPr lang="en-US" dirty="0"/>
              <a:t>AWS Deployment</a:t>
            </a:r>
            <a:endParaRPr lang="en-IN" dirty="0"/>
          </a:p>
        </p:txBody>
      </p:sp>
      <p:sp>
        <p:nvSpPr>
          <p:cNvPr id="3" name="Content Placeholder 2">
            <a:extLst>
              <a:ext uri="{FF2B5EF4-FFF2-40B4-BE49-F238E27FC236}">
                <a16:creationId xmlns:a16="http://schemas.microsoft.com/office/drawing/2014/main" id="{E7DE4FB1-D6FF-A99E-5634-2B69D336CD48}"/>
              </a:ext>
            </a:extLst>
          </p:cNvPr>
          <p:cNvSpPr>
            <a:spLocks noGrp="1"/>
          </p:cNvSpPr>
          <p:nvPr>
            <p:ph sz="half" idx="1"/>
          </p:nvPr>
        </p:nvSpPr>
        <p:spPr>
          <a:xfrm>
            <a:off x="457199" y="746668"/>
            <a:ext cx="8229601" cy="273844"/>
          </a:xfrm>
        </p:spPr>
        <p:txBody>
          <a:bodyPr>
            <a:normAutofit fontScale="92500" lnSpcReduction="10000"/>
          </a:bodyPr>
          <a:lstStyle/>
          <a:p>
            <a:pPr marL="0" indent="0">
              <a:buNone/>
            </a:pPr>
            <a:r>
              <a:rPr lang="en-US" sz="1400" dirty="0"/>
              <a:t>The deployed web application is available for anyone in the link: </a:t>
            </a:r>
            <a:r>
              <a:rPr lang="en-US" sz="1400" dirty="0">
                <a:hlinkClick r:id="rId3"/>
              </a:rPr>
              <a:t>http://3.224.206.40:5000</a:t>
            </a:r>
            <a:endParaRPr lang="en-US" sz="1400" dirty="0"/>
          </a:p>
          <a:p>
            <a:endParaRPr lang="en-IN" sz="1400" dirty="0"/>
          </a:p>
        </p:txBody>
      </p:sp>
      <p:sp>
        <p:nvSpPr>
          <p:cNvPr id="4" name="Footer Placeholder 3">
            <a:extLst>
              <a:ext uri="{FF2B5EF4-FFF2-40B4-BE49-F238E27FC236}">
                <a16:creationId xmlns:a16="http://schemas.microsoft.com/office/drawing/2014/main" id="{02279C99-6EF7-E4A7-86FF-3B06128A2DE8}"/>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80A54F6B-C4C2-66FD-D050-3E7CD0E7919B}"/>
              </a:ext>
            </a:extLst>
          </p:cNvPr>
          <p:cNvSpPr>
            <a:spLocks noGrp="1"/>
          </p:cNvSpPr>
          <p:nvPr>
            <p:ph type="sldNum" sz="quarter" idx="12"/>
          </p:nvPr>
        </p:nvSpPr>
        <p:spPr/>
        <p:txBody>
          <a:bodyPr/>
          <a:lstStyle/>
          <a:p>
            <a:fld id="{2BB9ACDB-B634-2347-95A4-245F21F5473B}" type="slidenum">
              <a:rPr lang="en-US" smtClean="0"/>
              <a:t>73</a:t>
            </a:fld>
            <a:endParaRPr lang="en-US"/>
          </a:p>
        </p:txBody>
      </p:sp>
      <p:pic>
        <p:nvPicPr>
          <p:cNvPr id="7" name="Picture 6">
            <a:extLst>
              <a:ext uri="{FF2B5EF4-FFF2-40B4-BE49-F238E27FC236}">
                <a16:creationId xmlns:a16="http://schemas.microsoft.com/office/drawing/2014/main" id="{7912ABD4-164A-D0DC-F4EB-8FAB2824EFC2}"/>
              </a:ext>
            </a:extLst>
          </p:cNvPr>
          <p:cNvPicPr>
            <a:picLocks noChangeAspect="1"/>
          </p:cNvPicPr>
          <p:nvPr/>
        </p:nvPicPr>
        <p:blipFill>
          <a:blip r:embed="rId4"/>
          <a:stretch>
            <a:fillRect/>
          </a:stretch>
        </p:blipFill>
        <p:spPr>
          <a:xfrm>
            <a:off x="1798261" y="1008329"/>
            <a:ext cx="5547477" cy="3467622"/>
          </a:xfrm>
          <a:prstGeom prst="rect">
            <a:avLst/>
          </a:prstGeom>
        </p:spPr>
      </p:pic>
      <p:sp>
        <p:nvSpPr>
          <p:cNvPr id="9" name="TextBox 8">
            <a:extLst>
              <a:ext uri="{FF2B5EF4-FFF2-40B4-BE49-F238E27FC236}">
                <a16:creationId xmlns:a16="http://schemas.microsoft.com/office/drawing/2014/main" id="{C9D96FBA-F769-8EF1-B29B-7B7282A19AAD}"/>
              </a:ext>
            </a:extLst>
          </p:cNvPr>
          <p:cNvSpPr txBox="1"/>
          <p:nvPr/>
        </p:nvSpPr>
        <p:spPr>
          <a:xfrm>
            <a:off x="2543296" y="4493418"/>
            <a:ext cx="4572000" cy="276999"/>
          </a:xfrm>
          <a:prstGeom prst="rect">
            <a:avLst/>
          </a:prstGeom>
          <a:noFill/>
        </p:spPr>
        <p:txBody>
          <a:bodyPr wrap="square">
            <a:spAutoFit/>
          </a:bodyPr>
          <a:lstStyle/>
          <a:p>
            <a:pPr algn="ctr"/>
            <a:r>
              <a:rPr lang="en-IN" sz="1200" b="1" i="1" dirty="0"/>
              <a:t>Figure.60 AWS Deployment</a:t>
            </a:r>
          </a:p>
        </p:txBody>
      </p:sp>
    </p:spTree>
    <p:extLst>
      <p:ext uri="{BB962C8B-B14F-4D97-AF65-F5344CB8AC3E}">
        <p14:creationId xmlns:p14="http://schemas.microsoft.com/office/powerpoint/2010/main" val="38142681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BFA4-5A04-5DD9-A009-ABB9C3E53852}"/>
              </a:ext>
            </a:extLst>
          </p:cNvPr>
          <p:cNvSpPr>
            <a:spLocks noGrp="1"/>
          </p:cNvSpPr>
          <p:nvPr>
            <p:ph type="title"/>
          </p:nvPr>
        </p:nvSpPr>
        <p:spPr/>
        <p:txBody>
          <a:bodyPr>
            <a:normAutofit fontScale="90000"/>
          </a:bodyPr>
          <a:lstStyle/>
          <a:p>
            <a:r>
              <a:rPr lang="en-US" dirty="0"/>
              <a:t>Conclusion</a:t>
            </a:r>
            <a:endParaRPr lang="en-IN" dirty="0"/>
          </a:p>
        </p:txBody>
      </p:sp>
      <p:sp>
        <p:nvSpPr>
          <p:cNvPr id="3" name="Content Placeholder 2">
            <a:extLst>
              <a:ext uri="{FF2B5EF4-FFF2-40B4-BE49-F238E27FC236}">
                <a16:creationId xmlns:a16="http://schemas.microsoft.com/office/drawing/2014/main" id="{2D3F6D8F-E203-D6A9-88B3-B6340F8F8BDA}"/>
              </a:ext>
            </a:extLst>
          </p:cNvPr>
          <p:cNvSpPr>
            <a:spLocks noGrp="1"/>
          </p:cNvSpPr>
          <p:nvPr>
            <p:ph sz="half" idx="1"/>
          </p:nvPr>
        </p:nvSpPr>
        <p:spPr/>
        <p:txBody>
          <a:bodyPr>
            <a:normAutofit fontScale="55000" lnSpcReduction="20000"/>
          </a:bodyPr>
          <a:lstStyle/>
          <a:p>
            <a:r>
              <a:rPr lang="en-US" dirty="0"/>
              <a:t>The project successfully developed an AI-powered threat detection system that leverages machine learning to identify, classify, and mitigate cybersecurity threats in real time.</a:t>
            </a:r>
          </a:p>
          <a:p>
            <a:r>
              <a:rPr lang="en-US" dirty="0"/>
              <a:t>The system demonstrated strong model performance, with the Random Forest model achieving the best results in terms of accuracy and F1-score, making it ideal for deployment.</a:t>
            </a:r>
          </a:p>
          <a:p>
            <a:r>
              <a:rPr lang="en-US" dirty="0"/>
              <a:t>Preprocessing techniques like cleaning, lemmatization, and TF-IDF vectorization ensured the dataset was optimized for model training and evaluation.</a:t>
            </a:r>
          </a:p>
          <a:p>
            <a:r>
              <a:rPr lang="en-US" dirty="0"/>
              <a:t>The web application provides essential functionalities, such as real-time message analysis, user management, and threat monitoring, with an easy-to-use interface deployed on AWS.</a:t>
            </a:r>
          </a:p>
          <a:p>
            <a:r>
              <a:rPr lang="en-US" dirty="0"/>
              <a:t>AWS services, including EC2, S3, and Backup, were utilized effectively for hosting the application, managing data, and ensuring disaster recovery, demonstrating scalability and security.</a:t>
            </a:r>
          </a:p>
          <a:p>
            <a:r>
              <a:rPr lang="en-US" dirty="0"/>
              <a:t>Exploratory data analysis and visualization tools provided actionable insights into dataset characteristics, enhancing feature engineering and model development.</a:t>
            </a:r>
          </a:p>
          <a:p>
            <a:endParaRPr lang="en-IN" dirty="0"/>
          </a:p>
        </p:txBody>
      </p:sp>
      <p:sp>
        <p:nvSpPr>
          <p:cNvPr id="4" name="Footer Placeholder 3">
            <a:extLst>
              <a:ext uri="{FF2B5EF4-FFF2-40B4-BE49-F238E27FC236}">
                <a16:creationId xmlns:a16="http://schemas.microsoft.com/office/drawing/2014/main" id="{BCDB97DD-E83B-DE8F-8A24-B9EA541EEF50}"/>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FD83010D-9B6C-DF79-4AD2-1718C8226527}"/>
              </a:ext>
            </a:extLst>
          </p:cNvPr>
          <p:cNvSpPr>
            <a:spLocks noGrp="1"/>
          </p:cNvSpPr>
          <p:nvPr>
            <p:ph type="sldNum" sz="quarter" idx="12"/>
          </p:nvPr>
        </p:nvSpPr>
        <p:spPr/>
        <p:txBody>
          <a:bodyPr/>
          <a:lstStyle/>
          <a:p>
            <a:fld id="{2BB9ACDB-B634-2347-95A4-245F21F5473B}" type="slidenum">
              <a:rPr lang="en-US" smtClean="0"/>
              <a:t>74</a:t>
            </a:fld>
            <a:endParaRPr lang="en-US"/>
          </a:p>
        </p:txBody>
      </p:sp>
    </p:spTree>
    <p:extLst>
      <p:ext uri="{BB962C8B-B14F-4D97-AF65-F5344CB8AC3E}">
        <p14:creationId xmlns:p14="http://schemas.microsoft.com/office/powerpoint/2010/main" val="2879469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78D2D-3544-9515-62F7-7223C7912157}"/>
              </a:ext>
            </a:extLst>
          </p:cNvPr>
          <p:cNvSpPr>
            <a:spLocks noGrp="1"/>
          </p:cNvSpPr>
          <p:nvPr>
            <p:ph type="title"/>
          </p:nvPr>
        </p:nvSpPr>
        <p:spPr/>
        <p:txBody>
          <a:bodyPr>
            <a:normAutofit fontScale="90000"/>
          </a:bodyPr>
          <a:lstStyle/>
          <a:p>
            <a:r>
              <a:rPr lang="en-US" dirty="0"/>
              <a:t>Recommendations</a:t>
            </a:r>
            <a:endParaRPr lang="en-IN" dirty="0"/>
          </a:p>
        </p:txBody>
      </p:sp>
      <p:sp>
        <p:nvSpPr>
          <p:cNvPr id="3" name="Content Placeholder 2">
            <a:extLst>
              <a:ext uri="{FF2B5EF4-FFF2-40B4-BE49-F238E27FC236}">
                <a16:creationId xmlns:a16="http://schemas.microsoft.com/office/drawing/2014/main" id="{52BBF088-8A32-0C80-BAF0-DAAC35674A71}"/>
              </a:ext>
            </a:extLst>
          </p:cNvPr>
          <p:cNvSpPr>
            <a:spLocks noGrp="1"/>
          </p:cNvSpPr>
          <p:nvPr>
            <p:ph sz="half" idx="1"/>
          </p:nvPr>
        </p:nvSpPr>
        <p:spPr/>
        <p:txBody>
          <a:bodyPr>
            <a:normAutofit fontScale="85000" lnSpcReduction="20000"/>
          </a:bodyPr>
          <a:lstStyle/>
          <a:p>
            <a:r>
              <a:rPr lang="en-US" dirty="0"/>
              <a:t>Upgrade models to advanced AI techniques for better threat detection accuracy.</a:t>
            </a:r>
          </a:p>
          <a:p>
            <a:r>
              <a:rPr lang="en-US" dirty="0"/>
              <a:t>Expand and update datasets regularly to include evolving threats.</a:t>
            </a:r>
          </a:p>
          <a:p>
            <a:r>
              <a:rPr lang="en-US" dirty="0"/>
              <a:t>Enhance security with multi-factor authentication and IAM role integration.</a:t>
            </a:r>
          </a:p>
          <a:p>
            <a:r>
              <a:rPr lang="en-US" dirty="0"/>
              <a:t>Improve user experience with tutorials and detailed flagged message feedback.</a:t>
            </a:r>
          </a:p>
          <a:p>
            <a:r>
              <a:rPr lang="en-US" dirty="0"/>
              <a:t>Implement auto-scaling and advanced dashboards for scalability and analytics.</a:t>
            </a:r>
          </a:p>
          <a:p>
            <a:endParaRPr lang="en-IN" dirty="0"/>
          </a:p>
        </p:txBody>
      </p:sp>
      <p:sp>
        <p:nvSpPr>
          <p:cNvPr id="4" name="Footer Placeholder 3">
            <a:extLst>
              <a:ext uri="{FF2B5EF4-FFF2-40B4-BE49-F238E27FC236}">
                <a16:creationId xmlns:a16="http://schemas.microsoft.com/office/drawing/2014/main" id="{7D9D7604-96DD-70C9-7072-833ED54EACB4}"/>
              </a:ext>
            </a:extLst>
          </p:cNvPr>
          <p:cNvSpPr>
            <a:spLocks noGrp="1"/>
          </p:cNvSpPr>
          <p:nvPr>
            <p:ph type="ftr" sz="quarter" idx="11"/>
          </p:nvPr>
        </p:nvSpPr>
        <p:spPr/>
        <p:txBody>
          <a:bodyPr/>
          <a:lstStyle/>
          <a:p>
            <a:r>
              <a:rPr lang="en-US"/>
              <a:t>Group 1, AI-Powered Threat Detection for Networks</a:t>
            </a:r>
          </a:p>
        </p:txBody>
      </p:sp>
      <p:sp>
        <p:nvSpPr>
          <p:cNvPr id="5" name="Slide Number Placeholder 4">
            <a:extLst>
              <a:ext uri="{FF2B5EF4-FFF2-40B4-BE49-F238E27FC236}">
                <a16:creationId xmlns:a16="http://schemas.microsoft.com/office/drawing/2014/main" id="{54C104C7-2924-D216-E183-4225EE67C0B7}"/>
              </a:ext>
            </a:extLst>
          </p:cNvPr>
          <p:cNvSpPr>
            <a:spLocks noGrp="1"/>
          </p:cNvSpPr>
          <p:nvPr>
            <p:ph type="sldNum" sz="quarter" idx="12"/>
          </p:nvPr>
        </p:nvSpPr>
        <p:spPr/>
        <p:txBody>
          <a:bodyPr/>
          <a:lstStyle/>
          <a:p>
            <a:fld id="{2BB9ACDB-B634-2347-95A4-245F21F5473B}" type="slidenum">
              <a:rPr lang="en-US" smtClean="0"/>
              <a:t>75</a:t>
            </a:fld>
            <a:endParaRPr lang="en-US"/>
          </a:p>
        </p:txBody>
      </p:sp>
    </p:spTree>
    <p:extLst>
      <p:ext uri="{BB962C8B-B14F-4D97-AF65-F5344CB8AC3E}">
        <p14:creationId xmlns:p14="http://schemas.microsoft.com/office/powerpoint/2010/main" val="4158790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3490-586E-E0A2-BAA7-75B430A5749E}"/>
              </a:ext>
            </a:extLst>
          </p:cNvPr>
          <p:cNvSpPr>
            <a:spLocks noGrp="1"/>
          </p:cNvSpPr>
          <p:nvPr>
            <p:ph type="title"/>
          </p:nvPr>
        </p:nvSpPr>
        <p:spPr/>
        <p:txBody>
          <a:bodyPr>
            <a:normAutofit fontScale="90000"/>
          </a:bodyPr>
          <a:lstStyle/>
          <a:p>
            <a:r>
              <a:rPr lang="en-US" dirty="0"/>
              <a:t>References</a:t>
            </a:r>
            <a:endParaRPr lang="en-IN" dirty="0"/>
          </a:p>
        </p:txBody>
      </p:sp>
      <p:sp>
        <p:nvSpPr>
          <p:cNvPr id="3" name="Content Placeholder 2">
            <a:extLst>
              <a:ext uri="{FF2B5EF4-FFF2-40B4-BE49-F238E27FC236}">
                <a16:creationId xmlns:a16="http://schemas.microsoft.com/office/drawing/2014/main" id="{55D4469D-71E8-5BBF-0C57-6A8E2AD38DC3}"/>
              </a:ext>
            </a:extLst>
          </p:cNvPr>
          <p:cNvSpPr>
            <a:spLocks noGrp="1"/>
          </p:cNvSpPr>
          <p:nvPr>
            <p:ph sz="half" idx="1"/>
          </p:nvPr>
        </p:nvSpPr>
        <p:spPr/>
        <p:txBody>
          <a:bodyPr>
            <a:noAutofit/>
          </a:bodyPr>
          <a:lstStyle/>
          <a:p>
            <a:endParaRPr lang="en-IN" sz="900" dirty="0">
              <a:latin typeface="+mj-lt"/>
              <a:cs typeface="Times New Roman" panose="02020603050405020304" pitchFamily="18" charset="0"/>
            </a:endParaRPr>
          </a:p>
          <a:p>
            <a:pPr algn="just">
              <a:spcBef>
                <a:spcPts val="600"/>
              </a:spcBef>
              <a:spcAft>
                <a:spcPts val="600"/>
              </a:spcAft>
            </a:pPr>
            <a:r>
              <a:rPr lang="en-IN" sz="900" kern="100" dirty="0">
                <a:effectLst/>
                <a:latin typeface="+mj-lt"/>
                <a:ea typeface="Calibri" panose="020F0502020204030204" pitchFamily="34" charset="0"/>
                <a:cs typeface="Times New Roman" panose="02020603050405020304" pitchFamily="18" charset="0"/>
              </a:rPr>
              <a:t>Alam, B 2024, </a:t>
            </a:r>
            <a:r>
              <a:rPr lang="en-IN" sz="900" i="1" kern="100" dirty="0">
                <a:effectLst/>
                <a:latin typeface="+mj-lt"/>
                <a:ea typeface="Calibri" panose="020F0502020204030204" pitchFamily="34" charset="0"/>
                <a:cs typeface="Times New Roman" panose="02020603050405020304" pitchFamily="18" charset="0"/>
              </a:rPr>
              <a:t>SVM Python – Easy Implementation of SVM algorithm</a:t>
            </a:r>
            <a:r>
              <a:rPr lang="en-IN" sz="900" kern="100" dirty="0">
                <a:effectLst/>
                <a:latin typeface="+mj-lt"/>
                <a:ea typeface="Calibri" panose="020F0502020204030204" pitchFamily="34" charset="0"/>
                <a:cs typeface="Times New Roman" panose="02020603050405020304" pitchFamily="18" charset="0"/>
              </a:rPr>
              <a:t>, </a:t>
            </a:r>
            <a:r>
              <a:rPr lang="en-IN" sz="900" kern="100" dirty="0">
                <a:effectLst/>
                <a:latin typeface="+mj-lt"/>
                <a:ea typeface="Calibri" panose="020F0502020204030204" pitchFamily="34" charset="0"/>
                <a:cs typeface="Times New Roman" panose="02020603050405020304" pitchFamily="18" charset="0"/>
                <a:hlinkClick r:id="rId2"/>
              </a:rPr>
              <a:t>https://hands-on.cloud/svm-python-tutorial/</a:t>
            </a:r>
            <a:r>
              <a:rPr lang="en-IN" sz="900" kern="100" dirty="0">
                <a:effectLst/>
                <a:latin typeface="+mj-lt"/>
                <a:ea typeface="Calibri" panose="020F0502020204030204" pitchFamily="34" charset="0"/>
                <a:cs typeface="Times New Roman" panose="02020603050405020304" pitchFamily="18" charset="0"/>
              </a:rPr>
              <a:t>.</a:t>
            </a:r>
          </a:p>
          <a:p>
            <a:pPr algn="just">
              <a:spcBef>
                <a:spcPts val="600"/>
              </a:spcBef>
              <a:spcAft>
                <a:spcPts val="600"/>
              </a:spcAft>
            </a:pPr>
            <a:r>
              <a:rPr lang="en-IN" sz="900" i="1" kern="100" dirty="0">
                <a:effectLst/>
                <a:latin typeface="+mj-lt"/>
                <a:ea typeface="Calibri" panose="020F0502020204030204" pitchFamily="34" charset="0"/>
                <a:cs typeface="Times New Roman" panose="02020603050405020304" pitchFamily="18" charset="0"/>
              </a:rPr>
              <a:t>Anas </a:t>
            </a:r>
            <a:r>
              <a:rPr lang="en-IN" sz="900" i="1" kern="100" dirty="0" err="1">
                <a:effectLst/>
                <a:latin typeface="+mj-lt"/>
                <a:ea typeface="Calibri" panose="020F0502020204030204" pitchFamily="34" charset="0"/>
                <a:cs typeface="Times New Roman" panose="02020603050405020304" pitchFamily="18" charset="0"/>
              </a:rPr>
              <a:t>Brital</a:t>
            </a:r>
            <a:r>
              <a:rPr lang="en-IN" sz="900" i="1" kern="100" dirty="0">
                <a:effectLst/>
                <a:latin typeface="+mj-lt"/>
                <a:ea typeface="Calibri" panose="020F0502020204030204" pitchFamily="34" charset="0"/>
                <a:cs typeface="Times New Roman" panose="02020603050405020304" pitchFamily="18" charset="0"/>
              </a:rPr>
              <a:t> | Random Forest algorithm explained .</a:t>
            </a:r>
            <a:r>
              <a:rPr lang="en-IN" sz="900" kern="100" dirty="0">
                <a:effectLst/>
                <a:latin typeface="+mj-lt"/>
                <a:ea typeface="Calibri" panose="020F0502020204030204" pitchFamily="34" charset="0"/>
                <a:cs typeface="Times New Roman" panose="02020603050405020304" pitchFamily="18" charset="0"/>
              </a:rPr>
              <a:t>, </a:t>
            </a:r>
            <a:r>
              <a:rPr lang="en-IN" sz="900" u="sng" kern="100" dirty="0">
                <a:solidFill>
                  <a:srgbClr val="0563C1"/>
                </a:solidFill>
                <a:effectLst/>
                <a:latin typeface="+mj-lt"/>
                <a:ea typeface="Calibri" panose="020F0502020204030204" pitchFamily="34" charset="0"/>
                <a:cs typeface="Times New Roman" panose="02020603050405020304" pitchFamily="18" charset="0"/>
                <a:hlinkClick r:id="rId3"/>
              </a:rPr>
              <a:t>https://anasbrital98.github.io/blog/2021/Random-Forest/</a:t>
            </a:r>
            <a:r>
              <a:rPr lang="en-IN" sz="900" kern="100" dirty="0">
                <a:effectLst/>
                <a:latin typeface="+mj-lt"/>
                <a:ea typeface="Calibri" panose="020F0502020204030204" pitchFamily="34" charset="0"/>
                <a:cs typeface="Times New Roman" panose="02020603050405020304" pitchFamily="18" charset="0"/>
              </a:rPr>
              <a:t>.</a:t>
            </a:r>
          </a:p>
          <a:p>
            <a:r>
              <a:rPr lang="en-IN" sz="900" dirty="0">
                <a:latin typeface="+mj-lt"/>
                <a:cs typeface="Times New Roman" panose="02020603050405020304" pitchFamily="18" charset="0"/>
              </a:rPr>
              <a:t>Bhardwaj, A.K., Dutta, P.K. and </a:t>
            </a:r>
            <a:r>
              <a:rPr lang="en-IN" sz="900" dirty="0" err="1">
                <a:latin typeface="+mj-lt"/>
                <a:cs typeface="Times New Roman" panose="02020603050405020304" pitchFamily="18" charset="0"/>
              </a:rPr>
              <a:t>Chintale</a:t>
            </a:r>
            <a:r>
              <a:rPr lang="en-IN" sz="900" dirty="0">
                <a:latin typeface="+mj-lt"/>
                <a:cs typeface="Times New Roman" panose="02020603050405020304" pitchFamily="18" charset="0"/>
              </a:rPr>
              <a:t>, P. (2024) 'AI-Powered Anomaly Detection for Kubernetes Security: A Systematic Approach to Identifying Threats,' Deleted Journal, 2024, pp. 142–148. </a:t>
            </a:r>
            <a:r>
              <a:rPr lang="en-IN" sz="900" dirty="0">
                <a:latin typeface="+mj-lt"/>
                <a:cs typeface="Times New Roman" panose="02020603050405020304" pitchFamily="18" charset="0"/>
                <a:hlinkClick r:id="rId4"/>
              </a:rPr>
              <a:t>https://doi.org/10.58496/bjml/2024/014</a:t>
            </a:r>
            <a:r>
              <a:rPr lang="en-IN" sz="900" dirty="0">
                <a:latin typeface="+mj-lt"/>
                <a:cs typeface="Times New Roman" panose="02020603050405020304" pitchFamily="18" charset="0"/>
              </a:rPr>
              <a:t>.</a:t>
            </a:r>
          </a:p>
          <a:p>
            <a:r>
              <a:rPr lang="en-IN" sz="900" dirty="0">
                <a:latin typeface="+mj-lt"/>
                <a:cs typeface="Times New Roman" panose="02020603050405020304" pitchFamily="18" charset="0"/>
              </a:rPr>
              <a:t>Bibi, I., </a:t>
            </a:r>
            <a:r>
              <a:rPr lang="en-IN" sz="900" dirty="0" err="1">
                <a:latin typeface="+mj-lt"/>
                <a:cs typeface="Times New Roman" panose="02020603050405020304" pitchFamily="18" charset="0"/>
              </a:rPr>
              <a:t>Akhunzada</a:t>
            </a:r>
            <a:r>
              <a:rPr lang="en-IN" sz="900" dirty="0">
                <a:latin typeface="+mj-lt"/>
                <a:cs typeface="Times New Roman" panose="02020603050405020304" pitchFamily="18" charset="0"/>
              </a:rPr>
              <a:t>, A. and Kumar, N. (2022) 'Deep AI-Powered cyber threat analysis in </a:t>
            </a:r>
            <a:r>
              <a:rPr lang="en-IN" sz="900" dirty="0" err="1">
                <a:latin typeface="+mj-lt"/>
                <a:cs typeface="Times New Roman" panose="02020603050405020304" pitchFamily="18" charset="0"/>
              </a:rPr>
              <a:t>IIoT</a:t>
            </a:r>
            <a:r>
              <a:rPr lang="en-IN" sz="900" dirty="0">
                <a:latin typeface="+mj-lt"/>
                <a:cs typeface="Times New Roman" panose="02020603050405020304" pitchFamily="18" charset="0"/>
              </a:rPr>
              <a:t>,' IEEE Internet of Things Journal, 10(9), pp. 7749–7760. </a:t>
            </a:r>
            <a:r>
              <a:rPr lang="en-IN" sz="900" dirty="0">
                <a:latin typeface="+mj-lt"/>
                <a:cs typeface="Times New Roman" panose="02020603050405020304" pitchFamily="18" charset="0"/>
                <a:hlinkClick r:id="rId5"/>
              </a:rPr>
              <a:t>https://doi.org/10.1109/jiot.2022.3229722</a:t>
            </a:r>
            <a:r>
              <a:rPr lang="en-IN" sz="900" dirty="0">
                <a:latin typeface="+mj-lt"/>
                <a:cs typeface="Times New Roman" panose="02020603050405020304" pitchFamily="18" charset="0"/>
              </a:rPr>
              <a:t>.</a:t>
            </a:r>
          </a:p>
          <a:p>
            <a:r>
              <a:rPr lang="en-IN" sz="900" kern="100" dirty="0" err="1">
                <a:effectLst/>
                <a:latin typeface="+mj-lt"/>
                <a:ea typeface="Calibri" panose="020F0502020204030204" pitchFamily="34" charset="0"/>
                <a:cs typeface="Times New Roman" panose="02020603050405020304" pitchFamily="18" charset="0"/>
              </a:rPr>
              <a:t>GeeksforGeeks</a:t>
            </a:r>
            <a:r>
              <a:rPr lang="en-IN" sz="900" kern="100" dirty="0">
                <a:effectLst/>
                <a:latin typeface="+mj-lt"/>
                <a:ea typeface="Calibri" panose="020F0502020204030204" pitchFamily="34" charset="0"/>
                <a:cs typeface="Times New Roman" panose="02020603050405020304" pitchFamily="18" charset="0"/>
              </a:rPr>
              <a:t> 2024, </a:t>
            </a:r>
            <a:r>
              <a:rPr lang="en-IN" sz="900" i="1" kern="100" dirty="0">
                <a:effectLst/>
                <a:latin typeface="+mj-lt"/>
                <a:ea typeface="Calibri" panose="020F0502020204030204" pitchFamily="34" charset="0"/>
                <a:cs typeface="Times New Roman" panose="02020603050405020304" pitchFamily="18" charset="0"/>
              </a:rPr>
              <a:t>Artificial Neural Networks and its Applications</a:t>
            </a:r>
            <a:r>
              <a:rPr lang="en-IN" sz="900" kern="100" dirty="0">
                <a:effectLst/>
                <a:latin typeface="+mj-lt"/>
                <a:ea typeface="Calibri" panose="020F0502020204030204" pitchFamily="34" charset="0"/>
                <a:cs typeface="Times New Roman" panose="02020603050405020304" pitchFamily="18" charset="0"/>
              </a:rPr>
              <a:t>, </a:t>
            </a:r>
            <a:r>
              <a:rPr lang="en-IN" sz="900" u="sng" kern="100" dirty="0">
                <a:solidFill>
                  <a:srgbClr val="0563C1"/>
                </a:solidFill>
                <a:effectLst/>
                <a:latin typeface="+mj-lt"/>
                <a:ea typeface="Calibri" panose="020F0502020204030204" pitchFamily="34" charset="0"/>
                <a:cs typeface="Times New Roman" panose="02020603050405020304" pitchFamily="18" charset="0"/>
                <a:hlinkClick r:id="rId6"/>
              </a:rPr>
              <a:t>https://www.geeksforgeeks.org/artificial-neural-networks-and-its-applications/</a:t>
            </a:r>
            <a:r>
              <a:rPr lang="en-IN" sz="900" kern="100" dirty="0">
                <a:effectLst/>
                <a:latin typeface="+mj-lt"/>
                <a:ea typeface="Calibri" panose="020F0502020204030204" pitchFamily="34" charset="0"/>
                <a:cs typeface="Times New Roman" panose="02020603050405020304" pitchFamily="18" charset="0"/>
              </a:rPr>
              <a:t>.</a:t>
            </a:r>
            <a:endParaRPr lang="en-IN" sz="900" dirty="0">
              <a:latin typeface="+mj-lt"/>
              <a:cs typeface="Times New Roman" panose="02020603050405020304" pitchFamily="18" charset="0"/>
            </a:endParaRPr>
          </a:p>
          <a:p>
            <a:r>
              <a:rPr lang="en-IN" sz="900" dirty="0" err="1">
                <a:latin typeface="+mj-lt"/>
                <a:cs typeface="Times New Roman" panose="02020603050405020304" pitchFamily="18" charset="0"/>
              </a:rPr>
              <a:t>Mallikarjunaradhya</a:t>
            </a:r>
            <a:r>
              <a:rPr lang="en-IN" sz="900" dirty="0">
                <a:latin typeface="+mj-lt"/>
                <a:cs typeface="Times New Roman" panose="02020603050405020304" pitchFamily="18" charset="0"/>
              </a:rPr>
              <a:t>, V., </a:t>
            </a:r>
            <a:r>
              <a:rPr lang="en-IN" sz="900" dirty="0" err="1">
                <a:latin typeface="+mj-lt"/>
                <a:cs typeface="Times New Roman" panose="02020603050405020304" pitchFamily="18" charset="0"/>
              </a:rPr>
              <a:t>Pothukuchi</a:t>
            </a:r>
            <a:r>
              <a:rPr lang="en-IN" sz="900" dirty="0">
                <a:latin typeface="+mj-lt"/>
                <a:cs typeface="Times New Roman" panose="02020603050405020304" pitchFamily="18" charset="0"/>
              </a:rPr>
              <a:t>, A.S. and Kota, L.V. (2023) 'Overview of the strategic advantages of AI-Powered Threat intelligence in the cloud,' Journal of Science &amp; Technology, 4(4), pp. 1–12. </a:t>
            </a:r>
            <a:r>
              <a:rPr lang="en-IN" sz="900" dirty="0">
                <a:latin typeface="+mj-lt"/>
                <a:cs typeface="Times New Roman" panose="02020603050405020304" pitchFamily="18" charset="0"/>
                <a:hlinkClick r:id="rId7"/>
              </a:rPr>
              <a:t>https://doi.org/10.55662/jst.2023.4401</a:t>
            </a:r>
            <a:r>
              <a:rPr lang="en-IN" sz="900" dirty="0">
                <a:latin typeface="+mj-lt"/>
                <a:cs typeface="Times New Roman" panose="02020603050405020304" pitchFamily="18" charset="0"/>
              </a:rPr>
              <a:t>.</a:t>
            </a:r>
          </a:p>
          <a:p>
            <a:r>
              <a:rPr lang="en-IN" sz="900" dirty="0" err="1">
                <a:latin typeface="+mj-lt"/>
                <a:cs typeface="Times New Roman" panose="02020603050405020304" pitchFamily="18" charset="0"/>
              </a:rPr>
              <a:t>Nacheva</a:t>
            </a:r>
            <a:r>
              <a:rPr lang="en-IN" sz="900" dirty="0">
                <a:latin typeface="+mj-lt"/>
                <a:cs typeface="Times New Roman" panose="02020603050405020304" pitchFamily="18" charset="0"/>
              </a:rPr>
              <a:t>, R. and </a:t>
            </a:r>
            <a:r>
              <a:rPr lang="en-IN" sz="900" dirty="0" err="1">
                <a:latin typeface="+mj-lt"/>
                <a:cs typeface="Times New Roman" panose="02020603050405020304" pitchFamily="18" charset="0"/>
              </a:rPr>
              <a:t>Azeroual</a:t>
            </a:r>
            <a:r>
              <a:rPr lang="en-IN" sz="900" dirty="0">
                <a:latin typeface="+mj-lt"/>
                <a:cs typeface="Times New Roman" panose="02020603050405020304" pitchFamily="18" charset="0"/>
              </a:rPr>
              <a:t>, O. (2024) 'Security of AI-Powered Systems: threat intelligence on the edge,' 2020 4th International Symposium on Multidisciplinary Studies and Innovative Technologies (ISMSIT), pp. 1–6. </a:t>
            </a:r>
            <a:r>
              <a:rPr lang="en-IN" sz="900" dirty="0">
                <a:latin typeface="+mj-lt"/>
                <a:cs typeface="Times New Roman" panose="02020603050405020304" pitchFamily="18" charset="0"/>
                <a:hlinkClick r:id="rId8"/>
              </a:rPr>
              <a:t>https://doi.org/10.1109/ismsit63511.2024.10757185</a:t>
            </a:r>
            <a:r>
              <a:rPr lang="en-IN" sz="900" dirty="0">
                <a:latin typeface="+mj-lt"/>
                <a:cs typeface="Times New Roman" panose="02020603050405020304" pitchFamily="18" charset="0"/>
              </a:rPr>
              <a:t>.</a:t>
            </a:r>
          </a:p>
          <a:p>
            <a:r>
              <a:rPr lang="en-IN" sz="900" kern="100" dirty="0">
                <a:effectLst/>
                <a:latin typeface="+mj-lt"/>
                <a:ea typeface="Calibri" panose="020F0502020204030204" pitchFamily="34" charset="0"/>
                <a:cs typeface="Times New Roman" panose="02020603050405020304" pitchFamily="18" charset="0"/>
              </a:rPr>
              <a:t>Rajput, H 2018, </a:t>
            </a:r>
            <a:r>
              <a:rPr lang="en-IN" sz="900" i="1" kern="100" dirty="0">
                <a:effectLst/>
                <a:latin typeface="+mj-lt"/>
                <a:ea typeface="Calibri" panose="020F0502020204030204" pitchFamily="34" charset="0"/>
                <a:cs typeface="Times New Roman" panose="02020603050405020304" pitchFamily="18" charset="0"/>
              </a:rPr>
              <a:t>Simplifying logistic regression</a:t>
            </a:r>
            <a:r>
              <a:rPr lang="en-IN" sz="900" kern="100" dirty="0">
                <a:effectLst/>
                <a:latin typeface="+mj-lt"/>
                <a:ea typeface="Calibri" panose="020F0502020204030204" pitchFamily="34" charset="0"/>
                <a:cs typeface="Times New Roman" panose="02020603050405020304" pitchFamily="18" charset="0"/>
              </a:rPr>
              <a:t>, https://dzone.com/articles/machinex-simplifying-logistic-regression.</a:t>
            </a:r>
            <a:endParaRPr lang="en-IN" sz="900" dirty="0">
              <a:latin typeface="+mj-lt"/>
              <a:cs typeface="Times New Roman" panose="02020603050405020304" pitchFamily="18" charset="0"/>
            </a:endParaRPr>
          </a:p>
          <a:p>
            <a:r>
              <a:rPr lang="en-IN" sz="900" dirty="0" err="1">
                <a:latin typeface="+mj-lt"/>
                <a:cs typeface="Times New Roman" panose="02020603050405020304" pitchFamily="18" charset="0"/>
              </a:rPr>
              <a:t>Unlu</a:t>
            </a:r>
            <a:r>
              <a:rPr lang="en-IN" sz="900" dirty="0">
                <a:latin typeface="+mj-lt"/>
                <a:cs typeface="Times New Roman" panose="02020603050405020304" pitchFamily="18" charset="0"/>
              </a:rPr>
              <a:t>, O. (2025) 'Top cloud security Statistics in 2024,' Edge Delta, 17 January. https://edgedelta.com/company/blog/cloud-security-statistics#:~:text=See%20Edge%20Delta%20in%20Action&amp;text=However%2C%20the%20cloud%20is%20not,users'%20statistics%2C%20and%20more.&amp;text=The%20cloud%20security%20market%20was%20valued%20at%20$20.54%20billion%20worldwide%20in%202022.&amp;text=Data%20breaches%20exposed%20more%20than,the%20fourth%20quarter%20of%202023.&amp;text=Large%20enterprises%20hold%20the%20most%20significant%20cloud%20security%20market%20with%2079%25.</a:t>
            </a:r>
          </a:p>
          <a:p>
            <a:r>
              <a:rPr lang="en-IN" sz="900" dirty="0">
                <a:latin typeface="+mj-lt"/>
                <a:cs typeface="Times New Roman" panose="02020603050405020304" pitchFamily="18" charset="0"/>
              </a:rPr>
              <a:t>Wang, B.-X., Chen, J.-L. and Yu, C.-L. (2022) 'An AI-Powered Network Threat Detection System,' IEEE Access, 10, pp. 54029–54037. </a:t>
            </a:r>
            <a:r>
              <a:rPr lang="en-IN" sz="900" dirty="0">
                <a:latin typeface="+mj-lt"/>
                <a:cs typeface="Times New Roman" panose="02020603050405020304" pitchFamily="18" charset="0"/>
                <a:hlinkClick r:id="rId9"/>
              </a:rPr>
              <a:t>https://doi.org/10.1109/access.2022.3175886</a:t>
            </a:r>
            <a:r>
              <a:rPr lang="en-IN" sz="900" dirty="0">
                <a:latin typeface="+mj-lt"/>
                <a:cs typeface="Times New Roman" panose="02020603050405020304" pitchFamily="18" charset="0"/>
              </a:rPr>
              <a:t>. </a:t>
            </a:r>
          </a:p>
          <a:p>
            <a:endParaRPr lang="en-IN" sz="900" dirty="0">
              <a:latin typeface="+mj-lt"/>
              <a:cs typeface="Times New Roman" panose="02020603050405020304" pitchFamily="18" charset="0"/>
            </a:endParaRPr>
          </a:p>
          <a:p>
            <a:endParaRPr lang="en-IN" sz="900" dirty="0">
              <a:latin typeface="+mj-lt"/>
              <a:cs typeface="Times New Roman" panose="02020603050405020304" pitchFamily="18" charset="0"/>
            </a:endParaRPr>
          </a:p>
        </p:txBody>
      </p:sp>
      <p:sp>
        <p:nvSpPr>
          <p:cNvPr id="4" name="Footer Placeholder 3">
            <a:extLst>
              <a:ext uri="{FF2B5EF4-FFF2-40B4-BE49-F238E27FC236}">
                <a16:creationId xmlns:a16="http://schemas.microsoft.com/office/drawing/2014/main" id="{A77F5994-0532-B61E-C215-11B8956EDFBD}"/>
              </a:ext>
            </a:extLst>
          </p:cNvPr>
          <p:cNvSpPr>
            <a:spLocks noGrp="1"/>
          </p:cNvSpPr>
          <p:nvPr>
            <p:ph type="ftr" sz="quarter" idx="11"/>
          </p:nvPr>
        </p:nvSpPr>
        <p:spPr/>
        <p:txBody>
          <a:bodyPr/>
          <a:lstStyle/>
          <a:p>
            <a:r>
              <a:rPr lang="en-US"/>
              <a:t>Group 1, AI-Powered Threat Detection for Networks</a:t>
            </a:r>
            <a:endParaRPr lang="en-US" dirty="0"/>
          </a:p>
        </p:txBody>
      </p:sp>
      <p:sp>
        <p:nvSpPr>
          <p:cNvPr id="5" name="Slide Number Placeholder 4">
            <a:extLst>
              <a:ext uri="{FF2B5EF4-FFF2-40B4-BE49-F238E27FC236}">
                <a16:creationId xmlns:a16="http://schemas.microsoft.com/office/drawing/2014/main" id="{A786A2B5-A0E3-59E5-BE3D-03249B2EB56E}"/>
              </a:ext>
            </a:extLst>
          </p:cNvPr>
          <p:cNvSpPr>
            <a:spLocks noGrp="1"/>
          </p:cNvSpPr>
          <p:nvPr>
            <p:ph type="sldNum" sz="quarter" idx="12"/>
          </p:nvPr>
        </p:nvSpPr>
        <p:spPr/>
        <p:txBody>
          <a:bodyPr/>
          <a:lstStyle/>
          <a:p>
            <a:fld id="{2BB9ACDB-B634-2347-95A4-245F21F5473B}" type="slidenum">
              <a:rPr lang="en-US" smtClean="0"/>
              <a:t>76</a:t>
            </a:fld>
            <a:endParaRPr lang="en-US"/>
          </a:p>
        </p:txBody>
      </p:sp>
    </p:spTree>
    <p:extLst>
      <p:ext uri="{BB962C8B-B14F-4D97-AF65-F5344CB8AC3E}">
        <p14:creationId xmlns:p14="http://schemas.microsoft.com/office/powerpoint/2010/main" val="644856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8897-47DA-7981-8718-41E8734F20FB}"/>
              </a:ext>
            </a:extLst>
          </p:cNvPr>
          <p:cNvSpPr>
            <a:spLocks noGrp="1"/>
          </p:cNvSpPr>
          <p:nvPr>
            <p:ph type="title"/>
          </p:nvPr>
        </p:nvSpPr>
        <p:spPr>
          <a:xfrm>
            <a:off x="110067" y="125065"/>
            <a:ext cx="8229600" cy="540688"/>
          </a:xfrm>
        </p:spPr>
        <p:txBody>
          <a:bodyPr>
            <a:normAutofit/>
          </a:bodyPr>
          <a:lstStyle/>
          <a:p>
            <a:r>
              <a:rPr lang="en-IN" sz="2800" dirty="0"/>
              <a:t>Literature Review</a:t>
            </a:r>
          </a:p>
        </p:txBody>
      </p:sp>
      <p:sp>
        <p:nvSpPr>
          <p:cNvPr id="5" name="Slide Number Placeholder 4">
            <a:extLst>
              <a:ext uri="{FF2B5EF4-FFF2-40B4-BE49-F238E27FC236}">
                <a16:creationId xmlns:a16="http://schemas.microsoft.com/office/drawing/2014/main" id="{59901F2C-2B9B-88D9-F627-CDE7C7C3249B}"/>
              </a:ext>
            </a:extLst>
          </p:cNvPr>
          <p:cNvSpPr>
            <a:spLocks noGrp="1"/>
          </p:cNvSpPr>
          <p:nvPr>
            <p:ph type="sldNum" sz="quarter" idx="12"/>
          </p:nvPr>
        </p:nvSpPr>
        <p:spPr/>
        <p:txBody>
          <a:bodyPr/>
          <a:lstStyle/>
          <a:p>
            <a:fld id="{2BB9ACDB-B634-2347-95A4-245F21F5473B}" type="slidenum">
              <a:rPr lang="en-US" sz="1400" smtClean="0"/>
              <a:t>8</a:t>
            </a:fld>
            <a:endParaRPr lang="en-US" sz="1400"/>
          </a:p>
        </p:txBody>
      </p:sp>
      <p:graphicFrame>
        <p:nvGraphicFramePr>
          <p:cNvPr id="6" name="Table 5">
            <a:extLst>
              <a:ext uri="{FF2B5EF4-FFF2-40B4-BE49-F238E27FC236}">
                <a16:creationId xmlns:a16="http://schemas.microsoft.com/office/drawing/2014/main" id="{AF028BFE-CA10-A14B-7ED1-7CEAEF8ECBAE}"/>
              </a:ext>
            </a:extLst>
          </p:cNvPr>
          <p:cNvGraphicFramePr>
            <a:graphicFrameLocks noGrp="1"/>
          </p:cNvGraphicFramePr>
          <p:nvPr>
            <p:extLst>
              <p:ext uri="{D42A27DB-BD31-4B8C-83A1-F6EECF244321}">
                <p14:modId xmlns:p14="http://schemas.microsoft.com/office/powerpoint/2010/main" val="2392832237"/>
              </p:ext>
            </p:extLst>
          </p:nvPr>
        </p:nvGraphicFramePr>
        <p:xfrm>
          <a:off x="249594" y="665753"/>
          <a:ext cx="8625762" cy="3092792"/>
        </p:xfrm>
        <a:graphic>
          <a:graphicData uri="http://schemas.openxmlformats.org/drawingml/2006/table">
            <a:tbl>
              <a:tblPr>
                <a:tableStyleId>{616DA210-FB5B-4158-B5E0-FEB733F419BA}</a:tableStyleId>
              </a:tblPr>
              <a:tblGrid>
                <a:gridCol w="1228391">
                  <a:extLst>
                    <a:ext uri="{9D8B030D-6E8A-4147-A177-3AD203B41FA5}">
                      <a16:colId xmlns:a16="http://schemas.microsoft.com/office/drawing/2014/main" val="280695871"/>
                    </a:ext>
                  </a:extLst>
                </a:gridCol>
                <a:gridCol w="445423">
                  <a:extLst>
                    <a:ext uri="{9D8B030D-6E8A-4147-A177-3AD203B41FA5}">
                      <a16:colId xmlns:a16="http://schemas.microsoft.com/office/drawing/2014/main" val="3996060617"/>
                    </a:ext>
                  </a:extLst>
                </a:gridCol>
                <a:gridCol w="1214239">
                  <a:extLst>
                    <a:ext uri="{9D8B030D-6E8A-4147-A177-3AD203B41FA5}">
                      <a16:colId xmlns:a16="http://schemas.microsoft.com/office/drawing/2014/main" val="4040782789"/>
                    </a:ext>
                  </a:extLst>
                </a:gridCol>
                <a:gridCol w="1461446">
                  <a:extLst>
                    <a:ext uri="{9D8B030D-6E8A-4147-A177-3AD203B41FA5}">
                      <a16:colId xmlns:a16="http://schemas.microsoft.com/office/drawing/2014/main" val="3993681819"/>
                    </a:ext>
                  </a:extLst>
                </a:gridCol>
                <a:gridCol w="1300480">
                  <a:extLst>
                    <a:ext uri="{9D8B030D-6E8A-4147-A177-3AD203B41FA5}">
                      <a16:colId xmlns:a16="http://schemas.microsoft.com/office/drawing/2014/main" val="729575316"/>
                    </a:ext>
                  </a:extLst>
                </a:gridCol>
                <a:gridCol w="1178560">
                  <a:extLst>
                    <a:ext uri="{9D8B030D-6E8A-4147-A177-3AD203B41FA5}">
                      <a16:colId xmlns:a16="http://schemas.microsoft.com/office/drawing/2014/main" val="2505807672"/>
                    </a:ext>
                  </a:extLst>
                </a:gridCol>
                <a:gridCol w="1797223">
                  <a:extLst>
                    <a:ext uri="{9D8B030D-6E8A-4147-A177-3AD203B41FA5}">
                      <a16:colId xmlns:a16="http://schemas.microsoft.com/office/drawing/2014/main" val="3549611682"/>
                    </a:ext>
                  </a:extLst>
                </a:gridCol>
              </a:tblGrid>
              <a:tr h="140148">
                <a:tc>
                  <a:txBody>
                    <a:bodyPr/>
                    <a:lstStyle/>
                    <a:p>
                      <a:pPr algn="ctr"/>
                      <a:r>
                        <a:rPr lang="en-IN" sz="800" b="1" dirty="0"/>
                        <a:t>Authors</a:t>
                      </a:r>
                    </a:p>
                  </a:txBody>
                  <a:tcPr marL="22627" marR="22627" marT="11314" marB="11314" anchor="ctr"/>
                </a:tc>
                <a:tc>
                  <a:txBody>
                    <a:bodyPr/>
                    <a:lstStyle/>
                    <a:p>
                      <a:pPr algn="ctr"/>
                      <a:r>
                        <a:rPr lang="en-IN" sz="800" b="1" dirty="0"/>
                        <a:t>Year</a:t>
                      </a:r>
                    </a:p>
                  </a:txBody>
                  <a:tcPr marL="22627" marR="22627" marT="11314" marB="11314" anchor="ctr"/>
                </a:tc>
                <a:tc>
                  <a:txBody>
                    <a:bodyPr/>
                    <a:lstStyle/>
                    <a:p>
                      <a:pPr algn="ctr"/>
                      <a:r>
                        <a:rPr lang="en-IN" sz="800" b="1" dirty="0"/>
                        <a:t>Title</a:t>
                      </a:r>
                    </a:p>
                  </a:txBody>
                  <a:tcPr marL="22627" marR="22627" marT="11314" marB="11314" anchor="ctr"/>
                </a:tc>
                <a:tc>
                  <a:txBody>
                    <a:bodyPr/>
                    <a:lstStyle/>
                    <a:p>
                      <a:pPr algn="ctr"/>
                      <a:r>
                        <a:rPr lang="en-IN" sz="800" b="1" dirty="0"/>
                        <a:t>Methodology</a:t>
                      </a:r>
                    </a:p>
                  </a:txBody>
                  <a:tcPr marL="22627" marR="22627" marT="11314" marB="11314" anchor="ctr"/>
                </a:tc>
                <a:tc>
                  <a:txBody>
                    <a:bodyPr/>
                    <a:lstStyle/>
                    <a:p>
                      <a:pPr algn="ctr"/>
                      <a:r>
                        <a:rPr lang="en-IN" sz="800" b="1"/>
                        <a:t>Findings</a:t>
                      </a:r>
                    </a:p>
                  </a:txBody>
                  <a:tcPr marL="22627" marR="22627" marT="11314" marB="11314" anchor="ctr"/>
                </a:tc>
                <a:tc>
                  <a:txBody>
                    <a:bodyPr/>
                    <a:lstStyle/>
                    <a:p>
                      <a:pPr algn="ctr"/>
                      <a:r>
                        <a:rPr lang="en-IN" sz="800" b="1" dirty="0"/>
                        <a:t>Limitations</a:t>
                      </a:r>
                    </a:p>
                  </a:txBody>
                  <a:tcPr marL="22627" marR="22627" marT="11314" marB="11314" anchor="ctr"/>
                </a:tc>
                <a:tc>
                  <a:txBody>
                    <a:bodyPr/>
                    <a:lstStyle/>
                    <a:p>
                      <a:pPr algn="ctr"/>
                      <a:r>
                        <a:rPr lang="en-US" sz="800" b="1" dirty="0"/>
                        <a:t>Relation to Proposed System</a:t>
                      </a:r>
                      <a:endParaRPr lang="en-IN" sz="800" b="1" dirty="0"/>
                    </a:p>
                  </a:txBody>
                  <a:tcPr marL="22627" marR="22627" marT="11314" marB="11314" anchor="ctr"/>
                </a:tc>
                <a:extLst>
                  <a:ext uri="{0D108BD9-81ED-4DB2-BD59-A6C34878D82A}">
                    <a16:rowId xmlns:a16="http://schemas.microsoft.com/office/drawing/2014/main" val="389580946"/>
                  </a:ext>
                </a:extLst>
              </a:tr>
              <a:tr h="746010">
                <a:tc>
                  <a:txBody>
                    <a:bodyPr/>
                    <a:lstStyle/>
                    <a:p>
                      <a:r>
                        <a:rPr lang="en-IN" sz="900" dirty="0" err="1"/>
                        <a:t>Mallikarjunaradhya</a:t>
                      </a:r>
                      <a:r>
                        <a:rPr lang="en-IN" sz="900" dirty="0"/>
                        <a:t>, V., </a:t>
                      </a:r>
                      <a:r>
                        <a:rPr lang="en-IN" sz="900" dirty="0" err="1"/>
                        <a:t>Pothukuchi</a:t>
                      </a:r>
                      <a:r>
                        <a:rPr lang="en-IN" sz="900" dirty="0"/>
                        <a:t>, A.S., and Kota, L.V.</a:t>
                      </a:r>
                    </a:p>
                  </a:txBody>
                  <a:tcPr marL="22627" marR="22627" marT="11314" marB="11314" anchor="ctr"/>
                </a:tc>
                <a:tc>
                  <a:txBody>
                    <a:bodyPr/>
                    <a:lstStyle/>
                    <a:p>
                      <a:pPr algn="ctr"/>
                      <a:r>
                        <a:rPr lang="en-IN" sz="900" dirty="0"/>
                        <a:t>2023</a:t>
                      </a:r>
                    </a:p>
                  </a:txBody>
                  <a:tcPr marL="22627" marR="22627" marT="11314" marB="11314" anchor="ctr"/>
                </a:tc>
                <a:tc>
                  <a:txBody>
                    <a:bodyPr/>
                    <a:lstStyle/>
                    <a:p>
                      <a:pPr algn="just"/>
                      <a:r>
                        <a:rPr lang="en-US" sz="900" dirty="0"/>
                        <a:t>Overview of the strategic advantages of AI-Powered Threat intelligence in the cloud</a:t>
                      </a:r>
                    </a:p>
                  </a:txBody>
                  <a:tcPr marL="22627" marR="22627" marT="11314" marB="11314" anchor="ctr"/>
                </a:tc>
                <a:tc>
                  <a:txBody>
                    <a:bodyPr/>
                    <a:lstStyle/>
                    <a:p>
                      <a:r>
                        <a:rPr lang="en-US" sz="900" dirty="0"/>
                        <a:t>Market dynamics and strategic analysis of AI's role in cloud security(</a:t>
                      </a:r>
                      <a:r>
                        <a:rPr lang="en-US" sz="900" dirty="0" err="1"/>
                        <a:t>Mallikarjunaradhya</a:t>
                      </a:r>
                      <a:r>
                        <a:rPr lang="en-US" sz="900" dirty="0"/>
                        <a:t>, </a:t>
                      </a:r>
                      <a:r>
                        <a:rPr lang="en-US" sz="900" dirty="0" err="1"/>
                        <a:t>Pothukuchi</a:t>
                      </a:r>
                      <a:r>
                        <a:rPr lang="en-US" sz="900" dirty="0"/>
                        <a:t> and Kota, 2023)</a:t>
                      </a:r>
                    </a:p>
                  </a:txBody>
                  <a:tcPr marL="22627" marR="22627" marT="11314" marB="11314" anchor="ctr"/>
                </a:tc>
                <a:tc>
                  <a:txBody>
                    <a:bodyPr/>
                    <a:lstStyle/>
                    <a:p>
                      <a:r>
                        <a:rPr lang="en-US" sz="900" dirty="0"/>
                        <a:t>AI improves adaptive, predictive, and automated cloud security; highlights challenges for product managers</a:t>
                      </a:r>
                    </a:p>
                  </a:txBody>
                  <a:tcPr marL="22627" marR="22627" marT="11314" marB="11314" anchor="ctr"/>
                </a:tc>
                <a:tc>
                  <a:txBody>
                    <a:bodyPr/>
                    <a:lstStyle/>
                    <a:p>
                      <a:r>
                        <a:rPr lang="en-US" sz="900" dirty="0"/>
                        <a:t>Lacks specific implementation examples; theoretical analysis</a:t>
                      </a:r>
                    </a:p>
                  </a:txBody>
                  <a:tcPr marL="22627" marR="22627" marT="11314" marB="11314" anchor="ctr"/>
                </a:tc>
                <a:tc>
                  <a:txBody>
                    <a:bodyPr/>
                    <a:lstStyle/>
                    <a:p>
                      <a:r>
                        <a:rPr lang="en-US" sz="900" dirty="0"/>
                        <a:t>Provides a strategic foundation for integrating AI in threat detection, emphasizing automation and predictive analysis, aligning with the system's objective to proactively mitigate network vulnerabilities.</a:t>
                      </a:r>
                    </a:p>
                  </a:txBody>
                  <a:tcPr marL="22627" marR="22627" marT="11314" marB="11314" anchor="ctr"/>
                </a:tc>
                <a:extLst>
                  <a:ext uri="{0D108BD9-81ED-4DB2-BD59-A6C34878D82A}">
                    <a16:rowId xmlns:a16="http://schemas.microsoft.com/office/drawing/2014/main" val="1409333281"/>
                  </a:ext>
                </a:extLst>
              </a:tr>
              <a:tr h="746010">
                <a:tc>
                  <a:txBody>
                    <a:bodyPr/>
                    <a:lstStyle/>
                    <a:p>
                      <a:r>
                        <a:rPr lang="en-US" sz="900"/>
                        <a:t>Wang, B.-X., Chen, J.-L., and Yu, C.-L.</a:t>
                      </a:r>
                    </a:p>
                  </a:txBody>
                  <a:tcPr marL="22627" marR="22627" marT="11314" marB="11314" anchor="ctr"/>
                </a:tc>
                <a:tc>
                  <a:txBody>
                    <a:bodyPr/>
                    <a:lstStyle/>
                    <a:p>
                      <a:pPr algn="ctr"/>
                      <a:r>
                        <a:rPr lang="en-IN" sz="900" dirty="0"/>
                        <a:t>2022</a:t>
                      </a:r>
                    </a:p>
                  </a:txBody>
                  <a:tcPr marL="22627" marR="22627" marT="11314" marB="11314" anchor="ctr"/>
                </a:tc>
                <a:tc>
                  <a:txBody>
                    <a:bodyPr/>
                    <a:lstStyle/>
                    <a:p>
                      <a:pPr algn="just"/>
                      <a:r>
                        <a:rPr lang="en-US" sz="900" dirty="0"/>
                        <a:t>An AI-Powered Network Threat Detection System</a:t>
                      </a:r>
                    </a:p>
                  </a:txBody>
                  <a:tcPr marL="22627" marR="22627" marT="11314" marB="11314" anchor="ctr"/>
                </a:tc>
                <a:tc>
                  <a:txBody>
                    <a:bodyPr/>
                    <a:lstStyle/>
                    <a:p>
                      <a:r>
                        <a:rPr lang="en-US" sz="900" dirty="0"/>
                        <a:t>Development of AI@NTDS system using feature evaluation and ML algorithms (</a:t>
                      </a:r>
                      <a:r>
                        <a:rPr lang="en-US" sz="900" dirty="0" err="1"/>
                        <a:t>LightGBM</a:t>
                      </a:r>
                      <a:r>
                        <a:rPr lang="en-US" sz="900" dirty="0"/>
                        <a:t>, Random Forest, K-NN) (Wang, Chen and Yu, 2022)</a:t>
                      </a:r>
                    </a:p>
                  </a:txBody>
                  <a:tcPr marL="22627" marR="22627" marT="11314" marB="11314" anchor="ctr"/>
                </a:tc>
                <a:tc>
                  <a:txBody>
                    <a:bodyPr/>
                    <a:lstStyle/>
                    <a:p>
                      <a:r>
                        <a:rPr lang="en-US" sz="900" dirty="0"/>
                        <a:t>Achieved 99.20% accuracy with AI@NTDS for network threat detection</a:t>
                      </a:r>
                    </a:p>
                  </a:txBody>
                  <a:tcPr marL="22627" marR="22627" marT="11314" marB="11314" anchor="ctr"/>
                </a:tc>
                <a:tc>
                  <a:txBody>
                    <a:bodyPr/>
                    <a:lstStyle/>
                    <a:p>
                      <a:r>
                        <a:rPr lang="en-US" sz="900"/>
                        <a:t>Limited dataset scope (SSH and Telnet only); potential generalization issues</a:t>
                      </a:r>
                    </a:p>
                  </a:txBody>
                  <a:tcPr marL="22627" marR="22627" marT="11314" marB="11314" anchor="ctr"/>
                </a:tc>
                <a:tc>
                  <a:txBody>
                    <a:bodyPr/>
                    <a:lstStyle/>
                    <a:p>
                      <a:r>
                        <a:rPr lang="en-US" sz="900" dirty="0"/>
                        <a:t>The use of </a:t>
                      </a:r>
                      <a:r>
                        <a:rPr lang="en-US" sz="900" dirty="0" err="1"/>
                        <a:t>LightGBM</a:t>
                      </a:r>
                      <a:r>
                        <a:rPr lang="en-US" sz="900" dirty="0"/>
                        <a:t> and Random Forest methodologies for threat detection inspires the proposed system's adoption of ensemble machine learning techniques to achieve high accuracy in real-time threat identification.</a:t>
                      </a:r>
                    </a:p>
                  </a:txBody>
                  <a:tcPr marL="22627" marR="22627" marT="11314" marB="11314" anchor="ctr"/>
                </a:tc>
                <a:extLst>
                  <a:ext uri="{0D108BD9-81ED-4DB2-BD59-A6C34878D82A}">
                    <a16:rowId xmlns:a16="http://schemas.microsoft.com/office/drawing/2014/main" val="875728855"/>
                  </a:ext>
                </a:extLst>
              </a:tr>
              <a:tr h="746010">
                <a:tc>
                  <a:txBody>
                    <a:bodyPr/>
                    <a:lstStyle/>
                    <a:p>
                      <a:r>
                        <a:rPr lang="en-IN" sz="900" dirty="0"/>
                        <a:t>Bibi, I., </a:t>
                      </a:r>
                      <a:r>
                        <a:rPr lang="en-IN" sz="900" dirty="0" err="1"/>
                        <a:t>Akhunzada</a:t>
                      </a:r>
                      <a:r>
                        <a:rPr lang="en-IN" sz="900" dirty="0"/>
                        <a:t>, A., and Kumar, N.</a:t>
                      </a:r>
                    </a:p>
                  </a:txBody>
                  <a:tcPr marL="22627" marR="22627" marT="11314" marB="11314" anchor="ctr"/>
                </a:tc>
                <a:tc>
                  <a:txBody>
                    <a:bodyPr/>
                    <a:lstStyle/>
                    <a:p>
                      <a:pPr algn="ctr"/>
                      <a:r>
                        <a:rPr lang="en-IN" sz="900" dirty="0"/>
                        <a:t>2022</a:t>
                      </a:r>
                    </a:p>
                  </a:txBody>
                  <a:tcPr marL="22627" marR="22627" marT="11314" marB="11314" anchor="ctr"/>
                </a:tc>
                <a:tc>
                  <a:txBody>
                    <a:bodyPr/>
                    <a:lstStyle/>
                    <a:p>
                      <a:r>
                        <a:rPr lang="en-US" sz="900" dirty="0"/>
                        <a:t>'Deep AI-Powered cyber threat analysis in </a:t>
                      </a:r>
                      <a:r>
                        <a:rPr lang="en-US" sz="900" dirty="0" err="1"/>
                        <a:t>IIoT</a:t>
                      </a:r>
                      <a:endParaRPr lang="en-US" sz="900" dirty="0"/>
                    </a:p>
                  </a:txBody>
                  <a:tcPr marL="22627" marR="22627" marT="11314" marB="11314" anchor="ctr"/>
                </a:tc>
                <a:tc>
                  <a:txBody>
                    <a:bodyPr/>
                    <a:lstStyle/>
                    <a:p>
                      <a:r>
                        <a:rPr lang="en-US" sz="900" dirty="0"/>
                        <a:t>Proposed ConvLSTM2D for </a:t>
                      </a:r>
                      <a:r>
                        <a:rPr lang="en-US" sz="900" dirty="0" err="1"/>
                        <a:t>IIoT</a:t>
                      </a:r>
                      <a:r>
                        <a:rPr lang="en-US" sz="900" dirty="0"/>
                        <a:t> threat detection with self-optimizing capabilities(Bibi, </a:t>
                      </a:r>
                      <a:r>
                        <a:rPr lang="en-US" sz="900" dirty="0" err="1"/>
                        <a:t>Akhunzada</a:t>
                      </a:r>
                      <a:r>
                        <a:rPr lang="en-US" sz="900" dirty="0"/>
                        <a:t> and Kumar, 2022)</a:t>
                      </a:r>
                    </a:p>
                  </a:txBody>
                  <a:tcPr marL="22627" marR="22627" marT="11314" marB="11314" anchor="ctr"/>
                </a:tc>
                <a:tc>
                  <a:txBody>
                    <a:bodyPr/>
                    <a:lstStyle/>
                    <a:p>
                      <a:r>
                        <a:rPr lang="en-US" sz="900" dirty="0"/>
                        <a:t>Achieved superior detection accuracy in </a:t>
                      </a:r>
                      <a:r>
                        <a:rPr lang="en-US" sz="900" dirty="0" err="1"/>
                        <a:t>IIoT</a:t>
                      </a:r>
                      <a:r>
                        <a:rPr lang="en-US" sz="900" dirty="0"/>
                        <a:t> threats using ConvLSTM2D; highly scalable approach</a:t>
                      </a:r>
                    </a:p>
                  </a:txBody>
                  <a:tcPr marL="22627" marR="22627" marT="11314" marB="11314" anchor="ctr"/>
                </a:tc>
                <a:tc>
                  <a:txBody>
                    <a:bodyPr/>
                    <a:lstStyle/>
                    <a:p>
                      <a:r>
                        <a:rPr lang="en-US" sz="900"/>
                        <a:t>Tradeoff in speed efficiency; lack of standard architectures for IIoT systems</a:t>
                      </a:r>
                    </a:p>
                  </a:txBody>
                  <a:tcPr marL="22627" marR="22627" marT="11314" marB="11314" anchor="ctr"/>
                </a:tc>
                <a:tc>
                  <a:txBody>
                    <a:bodyPr/>
                    <a:lstStyle/>
                    <a:p>
                      <a:r>
                        <a:rPr lang="en-US" sz="900" dirty="0"/>
                        <a:t>The self-optimizing ConvLSTM2D framework informs the scalability and adaptability of the proposed system for detecting threats in complex IoT environments, enhancing detection precision.</a:t>
                      </a:r>
                    </a:p>
                  </a:txBody>
                  <a:tcPr marL="22627" marR="22627" marT="11314" marB="11314" anchor="ctr"/>
                </a:tc>
                <a:extLst>
                  <a:ext uri="{0D108BD9-81ED-4DB2-BD59-A6C34878D82A}">
                    <a16:rowId xmlns:a16="http://schemas.microsoft.com/office/drawing/2014/main" val="20924748"/>
                  </a:ext>
                </a:extLst>
              </a:tr>
            </a:tbl>
          </a:graphicData>
        </a:graphic>
      </p:graphicFrame>
      <p:sp>
        <p:nvSpPr>
          <p:cNvPr id="3" name="Footer Placeholder 3">
            <a:extLst>
              <a:ext uri="{FF2B5EF4-FFF2-40B4-BE49-F238E27FC236}">
                <a16:creationId xmlns:a16="http://schemas.microsoft.com/office/drawing/2014/main" id="{121F9736-ED92-8489-56E0-CA2EB51D9E9A}"/>
              </a:ext>
            </a:extLst>
          </p:cNvPr>
          <p:cNvSpPr>
            <a:spLocks noGrp="1"/>
          </p:cNvSpPr>
          <p:nvPr>
            <p:ph type="ftr" sz="quarter" idx="11"/>
          </p:nvPr>
        </p:nvSpPr>
        <p:spPr>
          <a:xfrm>
            <a:off x="1663700" y="4767263"/>
            <a:ext cx="5797550" cy="273844"/>
          </a:xfrm>
        </p:spPr>
        <p:txBody>
          <a:bodyPr/>
          <a:lstStyle/>
          <a:p>
            <a:r>
              <a:rPr lang="en-US" dirty="0"/>
              <a:t>Group 1, AI-Powered Threat Detection for Networks</a:t>
            </a:r>
          </a:p>
        </p:txBody>
      </p:sp>
    </p:spTree>
    <p:extLst>
      <p:ext uri="{BB962C8B-B14F-4D97-AF65-F5344CB8AC3E}">
        <p14:creationId xmlns:p14="http://schemas.microsoft.com/office/powerpoint/2010/main" val="227976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EE9C5-60F6-9966-427C-2ED904EF9E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16201-D12F-F94D-3266-71BB4CC27801}"/>
              </a:ext>
            </a:extLst>
          </p:cNvPr>
          <p:cNvSpPr>
            <a:spLocks noGrp="1"/>
          </p:cNvSpPr>
          <p:nvPr>
            <p:ph type="title"/>
          </p:nvPr>
        </p:nvSpPr>
        <p:spPr>
          <a:xfrm>
            <a:off x="110067" y="125065"/>
            <a:ext cx="8229600" cy="540688"/>
          </a:xfrm>
        </p:spPr>
        <p:txBody>
          <a:bodyPr>
            <a:normAutofit/>
          </a:bodyPr>
          <a:lstStyle/>
          <a:p>
            <a:r>
              <a:rPr lang="en-IN" sz="2800" dirty="0"/>
              <a:t>Literature Review</a:t>
            </a:r>
          </a:p>
        </p:txBody>
      </p:sp>
      <p:sp>
        <p:nvSpPr>
          <p:cNvPr id="5" name="Slide Number Placeholder 4">
            <a:extLst>
              <a:ext uri="{FF2B5EF4-FFF2-40B4-BE49-F238E27FC236}">
                <a16:creationId xmlns:a16="http://schemas.microsoft.com/office/drawing/2014/main" id="{3BC47EC9-B94D-411E-3776-B5034AF4BF3C}"/>
              </a:ext>
            </a:extLst>
          </p:cNvPr>
          <p:cNvSpPr>
            <a:spLocks noGrp="1"/>
          </p:cNvSpPr>
          <p:nvPr>
            <p:ph type="sldNum" sz="quarter" idx="12"/>
          </p:nvPr>
        </p:nvSpPr>
        <p:spPr/>
        <p:txBody>
          <a:bodyPr/>
          <a:lstStyle/>
          <a:p>
            <a:fld id="{2BB9ACDB-B634-2347-95A4-245F21F5473B}" type="slidenum">
              <a:rPr lang="en-US" sz="1400" smtClean="0"/>
              <a:t>9</a:t>
            </a:fld>
            <a:endParaRPr lang="en-US" sz="1400"/>
          </a:p>
        </p:txBody>
      </p:sp>
      <p:graphicFrame>
        <p:nvGraphicFramePr>
          <p:cNvPr id="6" name="Table 5">
            <a:extLst>
              <a:ext uri="{FF2B5EF4-FFF2-40B4-BE49-F238E27FC236}">
                <a16:creationId xmlns:a16="http://schemas.microsoft.com/office/drawing/2014/main" id="{1043E181-F539-DED4-D812-A01E9380877C}"/>
              </a:ext>
            </a:extLst>
          </p:cNvPr>
          <p:cNvGraphicFramePr>
            <a:graphicFrameLocks noGrp="1"/>
          </p:cNvGraphicFramePr>
          <p:nvPr>
            <p:extLst>
              <p:ext uri="{D42A27DB-BD31-4B8C-83A1-F6EECF244321}">
                <p14:modId xmlns:p14="http://schemas.microsoft.com/office/powerpoint/2010/main" val="3589727266"/>
              </p:ext>
            </p:extLst>
          </p:nvPr>
        </p:nvGraphicFramePr>
        <p:xfrm>
          <a:off x="249594" y="665753"/>
          <a:ext cx="8625762" cy="2247204"/>
        </p:xfrm>
        <a:graphic>
          <a:graphicData uri="http://schemas.openxmlformats.org/drawingml/2006/table">
            <a:tbl>
              <a:tblPr>
                <a:tableStyleId>{616DA210-FB5B-4158-B5E0-FEB733F419BA}</a:tableStyleId>
              </a:tblPr>
              <a:tblGrid>
                <a:gridCol w="1228391">
                  <a:extLst>
                    <a:ext uri="{9D8B030D-6E8A-4147-A177-3AD203B41FA5}">
                      <a16:colId xmlns:a16="http://schemas.microsoft.com/office/drawing/2014/main" val="280695871"/>
                    </a:ext>
                  </a:extLst>
                </a:gridCol>
                <a:gridCol w="445423">
                  <a:extLst>
                    <a:ext uri="{9D8B030D-6E8A-4147-A177-3AD203B41FA5}">
                      <a16:colId xmlns:a16="http://schemas.microsoft.com/office/drawing/2014/main" val="3996060617"/>
                    </a:ext>
                  </a:extLst>
                </a:gridCol>
                <a:gridCol w="1214239">
                  <a:extLst>
                    <a:ext uri="{9D8B030D-6E8A-4147-A177-3AD203B41FA5}">
                      <a16:colId xmlns:a16="http://schemas.microsoft.com/office/drawing/2014/main" val="4040782789"/>
                    </a:ext>
                  </a:extLst>
                </a:gridCol>
                <a:gridCol w="1873624">
                  <a:extLst>
                    <a:ext uri="{9D8B030D-6E8A-4147-A177-3AD203B41FA5}">
                      <a16:colId xmlns:a16="http://schemas.microsoft.com/office/drawing/2014/main" val="3993681819"/>
                    </a:ext>
                  </a:extLst>
                </a:gridCol>
                <a:gridCol w="1184577">
                  <a:extLst>
                    <a:ext uri="{9D8B030D-6E8A-4147-A177-3AD203B41FA5}">
                      <a16:colId xmlns:a16="http://schemas.microsoft.com/office/drawing/2014/main" val="729575316"/>
                    </a:ext>
                  </a:extLst>
                </a:gridCol>
                <a:gridCol w="1048407">
                  <a:extLst>
                    <a:ext uri="{9D8B030D-6E8A-4147-A177-3AD203B41FA5}">
                      <a16:colId xmlns:a16="http://schemas.microsoft.com/office/drawing/2014/main" val="2505807672"/>
                    </a:ext>
                  </a:extLst>
                </a:gridCol>
                <a:gridCol w="1631101">
                  <a:extLst>
                    <a:ext uri="{9D8B030D-6E8A-4147-A177-3AD203B41FA5}">
                      <a16:colId xmlns:a16="http://schemas.microsoft.com/office/drawing/2014/main" val="3549611682"/>
                    </a:ext>
                  </a:extLst>
                </a:gridCol>
              </a:tblGrid>
              <a:tr h="140148">
                <a:tc>
                  <a:txBody>
                    <a:bodyPr/>
                    <a:lstStyle/>
                    <a:p>
                      <a:pPr algn="ctr"/>
                      <a:r>
                        <a:rPr lang="en-IN" sz="800" b="1" dirty="0"/>
                        <a:t>Authors</a:t>
                      </a:r>
                    </a:p>
                  </a:txBody>
                  <a:tcPr marL="22627" marR="22627" marT="11314" marB="11314" anchor="ctr"/>
                </a:tc>
                <a:tc>
                  <a:txBody>
                    <a:bodyPr/>
                    <a:lstStyle/>
                    <a:p>
                      <a:pPr algn="ctr"/>
                      <a:r>
                        <a:rPr lang="en-IN" sz="800" b="1" dirty="0"/>
                        <a:t>Year</a:t>
                      </a:r>
                    </a:p>
                  </a:txBody>
                  <a:tcPr marL="22627" marR="22627" marT="11314" marB="11314" anchor="ctr"/>
                </a:tc>
                <a:tc>
                  <a:txBody>
                    <a:bodyPr/>
                    <a:lstStyle/>
                    <a:p>
                      <a:pPr algn="ctr"/>
                      <a:r>
                        <a:rPr lang="en-IN" sz="800" b="1" dirty="0"/>
                        <a:t>Title</a:t>
                      </a:r>
                    </a:p>
                  </a:txBody>
                  <a:tcPr marL="22627" marR="22627" marT="11314" marB="11314" anchor="ctr"/>
                </a:tc>
                <a:tc>
                  <a:txBody>
                    <a:bodyPr/>
                    <a:lstStyle/>
                    <a:p>
                      <a:pPr algn="ctr"/>
                      <a:r>
                        <a:rPr lang="en-IN" sz="800" b="1" dirty="0"/>
                        <a:t>Methodology</a:t>
                      </a:r>
                    </a:p>
                  </a:txBody>
                  <a:tcPr marL="22627" marR="22627" marT="11314" marB="11314" anchor="ctr"/>
                </a:tc>
                <a:tc>
                  <a:txBody>
                    <a:bodyPr/>
                    <a:lstStyle/>
                    <a:p>
                      <a:pPr algn="ctr"/>
                      <a:r>
                        <a:rPr lang="en-IN" sz="800" b="1"/>
                        <a:t>Findings</a:t>
                      </a:r>
                    </a:p>
                  </a:txBody>
                  <a:tcPr marL="22627" marR="22627" marT="11314" marB="11314" anchor="ctr"/>
                </a:tc>
                <a:tc>
                  <a:txBody>
                    <a:bodyPr/>
                    <a:lstStyle/>
                    <a:p>
                      <a:pPr algn="ctr"/>
                      <a:r>
                        <a:rPr lang="en-IN" sz="800" b="1" dirty="0"/>
                        <a:t>Limitations</a:t>
                      </a:r>
                    </a:p>
                  </a:txBody>
                  <a:tcPr marL="22627" marR="22627" marT="11314" marB="11314" anchor="ctr"/>
                </a:tc>
                <a:tc>
                  <a:txBody>
                    <a:bodyPr/>
                    <a:lstStyle/>
                    <a:p>
                      <a:pPr algn="ctr"/>
                      <a:r>
                        <a:rPr lang="en-US" sz="800" b="1" dirty="0"/>
                        <a:t>Relation to Proposed System</a:t>
                      </a:r>
                      <a:endParaRPr lang="en-IN" sz="800" b="1" dirty="0"/>
                    </a:p>
                  </a:txBody>
                  <a:tcPr marL="22627" marR="22627" marT="11314" marB="11314" anchor="ctr"/>
                </a:tc>
                <a:extLst>
                  <a:ext uri="{0D108BD9-81ED-4DB2-BD59-A6C34878D82A}">
                    <a16:rowId xmlns:a16="http://schemas.microsoft.com/office/drawing/2014/main" val="389580946"/>
                  </a:ext>
                </a:extLst>
              </a:tr>
              <a:tr h="423686">
                <a:tc>
                  <a:txBody>
                    <a:bodyPr/>
                    <a:lstStyle/>
                    <a:p>
                      <a:r>
                        <a:rPr lang="en-US" sz="900"/>
                        <a:t>Bhardwaj, A.K., Dutta, P.K., and Chintale, P.</a:t>
                      </a:r>
                    </a:p>
                  </a:txBody>
                  <a:tcPr marL="22627" marR="22627" marT="11314" marB="11314" anchor="ctr"/>
                </a:tc>
                <a:tc>
                  <a:txBody>
                    <a:bodyPr/>
                    <a:lstStyle/>
                    <a:p>
                      <a:pPr algn="ctr"/>
                      <a:r>
                        <a:rPr lang="en-IN" sz="900" dirty="0"/>
                        <a:t>2024</a:t>
                      </a:r>
                    </a:p>
                  </a:txBody>
                  <a:tcPr marL="22627" marR="22627" marT="11314" marB="11314" anchor="ctr"/>
                </a:tc>
                <a:tc>
                  <a:txBody>
                    <a:bodyPr/>
                    <a:lstStyle/>
                    <a:p>
                      <a:r>
                        <a:rPr lang="en-US" sz="900" dirty="0"/>
                        <a:t>'AI-Powered Anomaly Detection for Kubernetes Security: A Systematic Approach to Identifying Threats</a:t>
                      </a:r>
                    </a:p>
                  </a:txBody>
                  <a:tcPr marL="22627" marR="22627" marT="11314" marB="11314" anchor="ctr"/>
                </a:tc>
                <a:tc>
                  <a:txBody>
                    <a:bodyPr/>
                    <a:lstStyle/>
                    <a:p>
                      <a:r>
                        <a:rPr lang="en-US" sz="900" dirty="0"/>
                        <a:t>AI anomaly detection framework for Kubernetes security using real-time telemetry analysis(Bhardwaj, Dutta and </a:t>
                      </a:r>
                      <a:r>
                        <a:rPr lang="en-US" sz="900" dirty="0" err="1"/>
                        <a:t>Chintale</a:t>
                      </a:r>
                      <a:r>
                        <a:rPr lang="en-US" sz="900" dirty="0"/>
                        <a:t>, 2024)</a:t>
                      </a:r>
                    </a:p>
                  </a:txBody>
                  <a:tcPr marL="22627" marR="22627" marT="11314" marB="11314" anchor="ctr"/>
                </a:tc>
                <a:tc>
                  <a:txBody>
                    <a:bodyPr/>
                    <a:lstStyle/>
                    <a:p>
                      <a:r>
                        <a:rPr lang="en-US" sz="900" dirty="0"/>
                        <a:t>92% accuracy in identifying Kubernetes threats; reduced response time by 67% with automated protocols</a:t>
                      </a:r>
                    </a:p>
                  </a:txBody>
                  <a:tcPr marL="22627" marR="22627" marT="11314" marB="11314" anchor="ctr"/>
                </a:tc>
                <a:tc>
                  <a:txBody>
                    <a:bodyPr/>
                    <a:lstStyle/>
                    <a:p>
                      <a:r>
                        <a:rPr lang="en-US" sz="900" dirty="0"/>
                        <a:t>Challenges with false positives and resource management; dependency on data quality</a:t>
                      </a:r>
                    </a:p>
                  </a:txBody>
                  <a:tcPr marL="22627" marR="22627" marT="11314" marB="11314" anchor="ctr"/>
                </a:tc>
                <a:tc>
                  <a:txBody>
                    <a:bodyPr/>
                    <a:lstStyle/>
                    <a:p>
                      <a:r>
                        <a:rPr lang="en-US" sz="900" dirty="0"/>
                        <a:t>Real-time telemetry analysis aligns with the proposed system’s aim to reduce response times while addressing challenges of false positives, crucial for efficient threat mitigation.</a:t>
                      </a:r>
                    </a:p>
                  </a:txBody>
                  <a:tcPr marL="22627" marR="22627" marT="11314" marB="11314" anchor="ctr"/>
                </a:tc>
                <a:extLst>
                  <a:ext uri="{0D108BD9-81ED-4DB2-BD59-A6C34878D82A}">
                    <a16:rowId xmlns:a16="http://schemas.microsoft.com/office/drawing/2014/main" val="254129999"/>
                  </a:ext>
                </a:extLst>
              </a:tr>
              <a:tr h="601621">
                <a:tc>
                  <a:txBody>
                    <a:bodyPr/>
                    <a:lstStyle/>
                    <a:p>
                      <a:r>
                        <a:rPr lang="en-IN" sz="900" dirty="0" err="1"/>
                        <a:t>Nacheva</a:t>
                      </a:r>
                      <a:r>
                        <a:rPr lang="en-IN" sz="900" dirty="0"/>
                        <a:t>, R., and </a:t>
                      </a:r>
                      <a:r>
                        <a:rPr lang="en-IN" sz="900" dirty="0" err="1"/>
                        <a:t>Azeroual</a:t>
                      </a:r>
                      <a:r>
                        <a:rPr lang="en-IN" sz="900" dirty="0"/>
                        <a:t>, O.</a:t>
                      </a:r>
                    </a:p>
                  </a:txBody>
                  <a:tcPr marL="22627" marR="22627" marT="11314" marB="11314" anchor="ctr"/>
                </a:tc>
                <a:tc>
                  <a:txBody>
                    <a:bodyPr/>
                    <a:lstStyle/>
                    <a:p>
                      <a:pPr algn="ctr"/>
                      <a:r>
                        <a:rPr lang="en-IN" sz="900" dirty="0"/>
                        <a:t>2024</a:t>
                      </a:r>
                    </a:p>
                  </a:txBody>
                  <a:tcPr marL="22627" marR="22627" marT="11314" marB="11314" anchor="ctr"/>
                </a:tc>
                <a:tc>
                  <a:txBody>
                    <a:bodyPr/>
                    <a:lstStyle/>
                    <a:p>
                      <a:r>
                        <a:rPr lang="en-US" sz="900" dirty="0"/>
                        <a:t>'Security of AI-Powered Systems: threat intelligence on the edge</a:t>
                      </a:r>
                    </a:p>
                  </a:txBody>
                  <a:tcPr marL="22627" marR="22627" marT="11314" marB="11314" anchor="ctr"/>
                </a:tc>
                <a:tc>
                  <a:txBody>
                    <a:bodyPr/>
                    <a:lstStyle/>
                    <a:p>
                      <a:r>
                        <a:rPr lang="en-US" sz="900" dirty="0"/>
                        <a:t>Proposed </a:t>
                      </a:r>
                      <a:r>
                        <a:rPr lang="en-US" sz="900" dirty="0" err="1"/>
                        <a:t>multivector</a:t>
                      </a:r>
                      <a:r>
                        <a:rPr lang="en-US" sz="900" dirty="0"/>
                        <a:t> threat detection for </a:t>
                      </a:r>
                      <a:r>
                        <a:rPr lang="en-US" sz="900" dirty="0" err="1"/>
                        <a:t>IIoT</a:t>
                      </a:r>
                      <a:r>
                        <a:rPr lang="en-US" sz="900" dirty="0"/>
                        <a:t> with Convolutional LSTM2D(</a:t>
                      </a:r>
                      <a:r>
                        <a:rPr lang="en-US" sz="900" dirty="0" err="1"/>
                        <a:t>Nacheva</a:t>
                      </a:r>
                      <a:r>
                        <a:rPr lang="en-US" sz="900" dirty="0"/>
                        <a:t> and </a:t>
                      </a:r>
                      <a:r>
                        <a:rPr lang="en-US" sz="900" dirty="0" err="1"/>
                        <a:t>Azeroual</a:t>
                      </a:r>
                      <a:r>
                        <a:rPr lang="en-US" sz="900" dirty="0"/>
                        <a:t>, 2024)</a:t>
                      </a:r>
                    </a:p>
                  </a:txBody>
                  <a:tcPr marL="22627" marR="22627" marT="11314" marB="11314" anchor="ctr"/>
                </a:tc>
                <a:tc>
                  <a:txBody>
                    <a:bodyPr/>
                    <a:lstStyle/>
                    <a:p>
                      <a:r>
                        <a:rPr lang="en-US" sz="900"/>
                        <a:t>Significant improvements in IIoT threat mitigation with ConvLSTM2D; effective multivector defense</a:t>
                      </a:r>
                    </a:p>
                  </a:txBody>
                  <a:tcPr marL="22627" marR="22627" marT="11314" marB="11314" anchor="ctr"/>
                </a:tc>
                <a:tc>
                  <a:txBody>
                    <a:bodyPr/>
                    <a:lstStyle/>
                    <a:p>
                      <a:r>
                        <a:rPr lang="en-US" sz="900" dirty="0"/>
                        <a:t>Trivial tradeoff in speed efficiency; limited evaluation on diverse </a:t>
                      </a:r>
                      <a:r>
                        <a:rPr lang="en-US" sz="900" dirty="0" err="1"/>
                        <a:t>IIoT</a:t>
                      </a:r>
                      <a:r>
                        <a:rPr lang="en-US" sz="900" dirty="0"/>
                        <a:t> systems</a:t>
                      </a:r>
                    </a:p>
                  </a:txBody>
                  <a:tcPr marL="22627" marR="22627" marT="11314" marB="11314" anchor="ctr"/>
                </a:tc>
                <a:tc>
                  <a:txBody>
                    <a:bodyPr/>
                    <a:lstStyle/>
                    <a:p>
                      <a:r>
                        <a:rPr lang="en-US" sz="900" dirty="0" err="1"/>
                        <a:t>Multivector</a:t>
                      </a:r>
                      <a:r>
                        <a:rPr lang="en-US" sz="900" dirty="0"/>
                        <a:t> threat detection techniques and the effective application of ConvLSTM2D provide a benchmark for improving the system's defense mechanisms, ensuring comprehensive coverage of potential vulnerabilities.</a:t>
                      </a:r>
                    </a:p>
                  </a:txBody>
                  <a:tcPr marL="22627" marR="22627" marT="11314" marB="11314" anchor="ctr"/>
                </a:tc>
                <a:extLst>
                  <a:ext uri="{0D108BD9-81ED-4DB2-BD59-A6C34878D82A}">
                    <a16:rowId xmlns:a16="http://schemas.microsoft.com/office/drawing/2014/main" val="3730885628"/>
                  </a:ext>
                </a:extLst>
              </a:tr>
            </a:tbl>
          </a:graphicData>
        </a:graphic>
      </p:graphicFrame>
      <p:sp>
        <p:nvSpPr>
          <p:cNvPr id="3" name="TextBox 2">
            <a:extLst>
              <a:ext uri="{FF2B5EF4-FFF2-40B4-BE49-F238E27FC236}">
                <a16:creationId xmlns:a16="http://schemas.microsoft.com/office/drawing/2014/main" id="{D657E9A8-1638-648F-288A-3F93A08F9AD2}"/>
              </a:ext>
            </a:extLst>
          </p:cNvPr>
          <p:cNvSpPr txBox="1"/>
          <p:nvPr/>
        </p:nvSpPr>
        <p:spPr>
          <a:xfrm>
            <a:off x="249594" y="3208282"/>
            <a:ext cx="8625762" cy="1169551"/>
          </a:xfrm>
          <a:prstGeom prst="rect">
            <a:avLst/>
          </a:prstGeom>
          <a:noFill/>
        </p:spPr>
        <p:txBody>
          <a:bodyPr wrap="square" rtlCol="0">
            <a:spAutoFit/>
          </a:bodyPr>
          <a:lstStyle/>
          <a:p>
            <a:pPr algn="just"/>
            <a:r>
              <a:rPr lang="en-US" sz="1400" dirty="0"/>
              <a:t>The literature review examines AI-powered threat detection systems' approach, findings, and limitations in cloud security and </a:t>
            </a:r>
            <a:r>
              <a:rPr lang="en-US" sz="1400" dirty="0" err="1"/>
              <a:t>IIoT</a:t>
            </a:r>
            <a:r>
              <a:rPr lang="en-US" sz="1400" dirty="0"/>
              <a:t>. Several studies suggest that </a:t>
            </a:r>
            <a:r>
              <a:rPr lang="en-US" sz="1400" dirty="0" err="1"/>
              <a:t>LightGBM</a:t>
            </a:r>
            <a:r>
              <a:rPr lang="en-US" sz="1400" dirty="0"/>
              <a:t>, Random Forest, and ConvLSTM2D can detect hazards. The evaluation cites database scope, speed efficiency trade-offs, false positives, and inadequate system testing as important restrictions. Scalable, accurate, and real-time AI improves network threat detection in the proposed system. These discoveries aid development.</a:t>
            </a:r>
            <a:endParaRPr lang="en-IN" sz="1400" dirty="0"/>
          </a:p>
        </p:txBody>
      </p:sp>
      <p:sp>
        <p:nvSpPr>
          <p:cNvPr id="7" name="Footer Placeholder 3">
            <a:extLst>
              <a:ext uri="{FF2B5EF4-FFF2-40B4-BE49-F238E27FC236}">
                <a16:creationId xmlns:a16="http://schemas.microsoft.com/office/drawing/2014/main" id="{50008D42-C399-FEFC-83CE-7E1BFA88C3C4}"/>
              </a:ext>
            </a:extLst>
          </p:cNvPr>
          <p:cNvSpPr>
            <a:spLocks noGrp="1"/>
          </p:cNvSpPr>
          <p:nvPr>
            <p:ph type="ftr" sz="quarter" idx="11"/>
          </p:nvPr>
        </p:nvSpPr>
        <p:spPr>
          <a:xfrm>
            <a:off x="1663700" y="4799067"/>
            <a:ext cx="5797550" cy="273844"/>
          </a:xfrm>
        </p:spPr>
        <p:txBody>
          <a:bodyPr/>
          <a:lstStyle/>
          <a:p>
            <a:r>
              <a:rPr lang="en-US" dirty="0"/>
              <a:t>Group 1, AI-Powered Threat Detection for Networks</a:t>
            </a:r>
          </a:p>
        </p:txBody>
      </p:sp>
    </p:spTree>
    <p:extLst>
      <p:ext uri="{BB962C8B-B14F-4D97-AF65-F5344CB8AC3E}">
        <p14:creationId xmlns:p14="http://schemas.microsoft.com/office/powerpoint/2010/main" val="1300683054"/>
      </p:ext>
    </p:extLst>
  </p:cSld>
  <p:clrMapOvr>
    <a:masterClrMapping/>
  </p:clrMapOvr>
</p:sld>
</file>

<file path=ppt/theme/theme1.xml><?xml version="1.0" encoding="utf-8"?>
<a:theme xmlns:a="http://schemas.openxmlformats.org/drawingml/2006/main" name="PPT16-9">
  <a:themeElements>
    <a:clrScheme name="CQUni">
      <a:dk1>
        <a:srgbClr val="022345"/>
      </a:dk1>
      <a:lt1>
        <a:sysClr val="window" lastClr="FFFFFF"/>
      </a:lt1>
      <a:dk2>
        <a:srgbClr val="022345"/>
      </a:dk2>
      <a:lt2>
        <a:srgbClr val="FFFFFF"/>
      </a:lt2>
      <a:accent1>
        <a:srgbClr val="B5D107"/>
      </a:accent1>
      <a:accent2>
        <a:srgbClr val="022345"/>
      </a:accent2>
      <a:accent3>
        <a:srgbClr val="464749"/>
      </a:accent3>
      <a:accent4>
        <a:srgbClr val="6D8495"/>
      </a:accent4>
      <a:accent5>
        <a:srgbClr val="B5D107"/>
      </a:accent5>
      <a:accent6>
        <a:srgbClr val="022345"/>
      </a:accent6>
      <a:hlink>
        <a:srgbClr val="0E7DFF"/>
      </a:hlink>
      <a:folHlink>
        <a:srgbClr val="1E005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it20265-coit13236-presentation-template-v1.potx" id="{B2B416C5-C07B-4AF2-98B1-F4A9844B1D93}" vid="{8E4BBB11-503A-4EAA-8843-98959DFACD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StaffNet Document" ma:contentTypeID="0x0101006A7CE322BE856F469FDFC591EE9FDF0A01009873A32BC4BB2A4CA27870DA1A4A139E" ma:contentTypeVersion="20" ma:contentTypeDescription="" ma:contentTypeScope="" ma:versionID="afe78c3c138cd2d53861d6c1233de2b7">
  <xsd:schema xmlns:xsd="http://www.w3.org/2001/XMLSchema" xmlns:xs="http://www.w3.org/2001/XMLSchema" xmlns:p="http://schemas.microsoft.com/office/2006/metadata/properties" xmlns:ns2="3ed555b7-05b0-4e27-8e7d-4e6b48fd47a4" xmlns:ns3="26fee346-507c-425b-885b-2c57731a6edc" targetNamespace="http://schemas.microsoft.com/office/2006/metadata/properties" ma:root="true" ma:fieldsID="d68bb80a228888cad02b8b0eef6dcebc" ns2:_="" ns3:_="">
    <xsd:import namespace="3ed555b7-05b0-4e27-8e7d-4e6b48fd47a4"/>
    <xsd:import namespace="26fee346-507c-425b-885b-2c57731a6edc"/>
    <xsd:element name="properties">
      <xsd:complexType>
        <xsd:sequence>
          <xsd:element name="documentManagement">
            <xsd:complexType>
              <xsd:all>
                <xsd:element ref="ns2:OwlDocPortalDescription" minOccurs="0"/>
                <xsd:element ref="ns3:Category" minOccurs="0"/>
                <xsd:element ref="ns2:a5167454593547bfbb3b9f85fe52fcee" minOccurs="0"/>
                <xsd:element ref="ns2:TaxCatchAll" minOccurs="0"/>
                <xsd:element ref="ns2:TaxCatchAllLabel" minOccurs="0"/>
                <xsd:element ref="ns2:pa523230cbe0463bb7cc286808fddca9" minOccurs="0"/>
                <xsd:element ref="ns2:e3c82b6302f940778a5098baf014ffbb" minOccurs="0"/>
                <xsd:element ref="ns2:a52b0960dff24c4380ab9f2e06a4be0f" minOccurs="0"/>
                <xsd:element ref="ns3:Marketing_x0020_Doc_x0020_Type" minOccurs="0"/>
                <xsd:element ref="ns2:OwlReviewExpiry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d555b7-05b0-4e27-8e7d-4e6b48fd47a4" elementFormDefault="qualified">
    <xsd:import namespace="http://schemas.microsoft.com/office/2006/documentManagement/types"/>
    <xsd:import namespace="http://schemas.microsoft.com/office/infopath/2007/PartnerControls"/>
    <xsd:element name="OwlDocPortalDescription" ma:index="2" nillable="true" ma:displayName="Document Description" ma:internalName="OwlDocPortalDescription" ma:readOnly="false">
      <xsd:simpleType>
        <xsd:restriction base="dms:Note">
          <xsd:maxLength value="255"/>
        </xsd:restriction>
      </xsd:simpleType>
    </xsd:element>
    <xsd:element name="a5167454593547bfbb3b9f85fe52fcee" ma:index="15" nillable="true" ma:taxonomy="true" ma:internalName="a5167454593547bfbb3b9f85fe52fcee" ma:taxonomyFieldName="OwlDocPortalDepartment" ma:displayName="Department / Owner" ma:default="" ma:fieldId="{a5167454-5935-47bf-bb3b-9f85fe52fcee}" ma:taxonomyMulti="true" ma:sspId="5c1f9bdb-a80f-430c-8952-2a26cfa7c922" ma:termSetId="7a7075d8-72ec-42a7-b40f-a09363b3f543" ma:anchorId="00000000-0000-0000-0000-000000000000" ma:open="false" ma:isKeyword="false">
      <xsd:complexType>
        <xsd:sequence>
          <xsd:element ref="pc:Terms" minOccurs="0" maxOccurs="1"/>
        </xsd:sequence>
      </xsd:complexType>
    </xsd:element>
    <xsd:element name="TaxCatchAll" ma:index="16" nillable="true" ma:displayName="Taxonomy Catch All Column" ma:hidden="true" ma:list="{f0817acc-c3c8-41bc-9a08-09e757fb6343}" ma:internalName="TaxCatchAll" ma:readOnly="false" ma:showField="CatchAllData" ma:web="3ed555b7-05b0-4e27-8e7d-4e6b48fd47a4">
      <xsd:complexType>
        <xsd:complexContent>
          <xsd:extension base="dms:MultiChoiceLookup">
            <xsd:sequence>
              <xsd:element name="Value" type="dms:Lookup" maxOccurs="unbounded" minOccurs="0" nillable="true"/>
            </xsd:sequence>
          </xsd:extension>
        </xsd:complexContent>
      </xsd:complexType>
    </xsd:element>
    <xsd:element name="TaxCatchAllLabel" ma:index="17" nillable="true" ma:displayName="Taxonomy Catch All Column1" ma:hidden="true" ma:list="{f0817acc-c3c8-41bc-9a08-09e757fb6343}" ma:internalName="TaxCatchAllLabel" ma:readOnly="false" ma:showField="CatchAllDataLabel" ma:web="3ed555b7-05b0-4e27-8e7d-4e6b48fd47a4">
      <xsd:complexType>
        <xsd:complexContent>
          <xsd:extension base="dms:MultiChoiceLookup">
            <xsd:sequence>
              <xsd:element name="Value" type="dms:Lookup" maxOccurs="unbounded" minOccurs="0" nillable="true"/>
            </xsd:sequence>
          </xsd:extension>
        </xsd:complexContent>
      </xsd:complexType>
    </xsd:element>
    <xsd:element name="pa523230cbe0463bb7cc286808fddca9" ma:index="19" nillable="true" ma:taxonomy="true" ma:internalName="pa523230cbe0463bb7cc286808fddca9" ma:taxonomyFieldName="OwlDocPortalCampus" ma:displayName="Campus" ma:default="" ma:fieldId="{9a523230-cbe0-463b-b7cc-286808fddca9}" ma:taxonomyMulti="true" ma:sspId="5c1f9bdb-a80f-430c-8952-2a26cfa7c922" ma:termSetId="fdc1873e-2d10-4233-9d6e-9e881c3d20d4" ma:anchorId="00000000-0000-0000-0000-000000000000" ma:open="false" ma:isKeyword="false">
      <xsd:complexType>
        <xsd:sequence>
          <xsd:element ref="pc:Terms" minOccurs="0" maxOccurs="1"/>
        </xsd:sequence>
      </xsd:complexType>
    </xsd:element>
    <xsd:element name="e3c82b6302f940778a5098baf014ffbb" ma:index="21" nillable="true" ma:taxonomy="true" ma:internalName="e3c82b6302f940778a5098baf014ffbb" ma:taxonomyFieldName="OwlDocPortalAudience" ma:displayName="Audience / Role" ma:default="" ma:fieldId="{e3c82b63-02f9-4077-8a50-98baf014ffbb}" ma:taxonomyMulti="true" ma:sspId="5c1f9bdb-a80f-430c-8952-2a26cfa7c922" ma:termSetId="ce06be94-23de-437d-b30a-f6e4f6b22cea" ma:anchorId="00000000-0000-0000-0000-000000000000" ma:open="false" ma:isKeyword="false">
      <xsd:complexType>
        <xsd:sequence>
          <xsd:element ref="pc:Terms" minOccurs="0" maxOccurs="1"/>
        </xsd:sequence>
      </xsd:complexType>
    </xsd:element>
    <xsd:element name="a52b0960dff24c4380ab9f2e06a4be0f" ma:index="23" nillable="true" ma:taxonomy="true" ma:internalName="a52b0960dff24c4380ab9f2e06a4be0f" ma:taxonomyFieldName="OwlDocPortalProcess" ma:displayName="Process" ma:readOnly="false" ma:default="" ma:fieldId="{a52b0960-dff2-4c43-80ab-9f2e06a4be0f}" ma:taxonomyMulti="true" ma:sspId="5c1f9bdb-a80f-430c-8952-2a26cfa7c922" ma:termSetId="15402089-6599-4cd5-a26e-3e862bf62c72" ma:anchorId="00000000-0000-0000-0000-000000000000" ma:open="false" ma:isKeyword="false">
      <xsd:complexType>
        <xsd:sequence>
          <xsd:element ref="pc:Terms" minOccurs="0" maxOccurs="1"/>
        </xsd:sequence>
      </xsd:complexType>
    </xsd:element>
    <xsd:element name="OwlReviewExpiryDate" ma:index="27" nillable="true" ma:displayName="Review/Expiry Date" ma:format="DateOnly" ma:internalName="OwlReviewExpiry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fee346-507c-425b-885b-2c57731a6edc" elementFormDefault="qualified">
    <xsd:import namespace="http://schemas.microsoft.com/office/2006/documentManagement/types"/>
    <xsd:import namespace="http://schemas.microsoft.com/office/infopath/2007/PartnerControls"/>
    <xsd:element name="Category" ma:index="13" nillable="true" ma:displayName="Category" ma:default="Test" ma:format="Dropdown" ma:internalName="Category" ma:readOnly="false">
      <xsd:simpleType>
        <xsd:restriction base="dms:Choice">
          <xsd:enumeration value="Test"/>
          <xsd:enumeration value="Generic"/>
          <xsd:enumeration value="Form"/>
        </xsd:restriction>
      </xsd:simpleType>
    </xsd:element>
    <xsd:element name="Marketing_x0020_Doc_x0020_Type" ma:index="26" nillable="true" ma:displayName="Marketing Doc Type" ma:internalName="Marketing_x0020_Doc_x0020_Typ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ed555b7-05b0-4e27-8e7d-4e6b48fd47a4">
      <Value>58</Value>
      <Value>127</Value>
    </TaxCatchAll>
    <TaxCatchAllLabel xmlns="3ed555b7-05b0-4e27-8e7d-4e6b48fd47a4"/>
    <a52b0960dff24c4380ab9f2e06a4be0f xmlns="3ed555b7-05b0-4e27-8e7d-4e6b48fd47a4">
      <Terms xmlns="http://schemas.microsoft.com/office/infopath/2007/PartnerControls"/>
    </a52b0960dff24c4380ab9f2e06a4be0f>
    <Marketing_x0020_Doc_x0020_Type xmlns="26fee346-507c-425b-885b-2c57731a6edc" xsi:nil="true"/>
    <Category xmlns="26fee346-507c-425b-885b-2c57731a6edc">Test</Category>
    <e3c82b6302f940778a5098baf014ffbb xmlns="3ed555b7-05b0-4e27-8e7d-4e6b48fd47a4">
      <Terms xmlns="http://schemas.microsoft.com/office/infopath/2007/PartnerControls"/>
    </e3c82b6302f940778a5098baf014ffbb>
    <OwlDocPortalDescription xmlns="3ed555b7-05b0-4e27-8e7d-4e6b48fd47a4" xsi:nil="true"/>
    <a5167454593547bfbb3b9f85fe52fcee xmlns="3ed555b7-05b0-4e27-8e7d-4e6b48fd47a4">
      <Terms xmlns="http://schemas.microsoft.com/office/infopath/2007/PartnerControls">
        <TermInfo xmlns="http://schemas.microsoft.com/office/infopath/2007/PartnerControls">
          <TermName xmlns="http://schemas.microsoft.com/office/infopath/2007/PartnerControls">Marketing Directorate</TermName>
          <TermId xmlns="http://schemas.microsoft.com/office/infopath/2007/PartnerControls">1e566b06-9c2f-4af9-a8e9-f44b03300bb4</TermId>
        </TermInfo>
      </Terms>
    </a5167454593547bfbb3b9f85fe52fcee>
    <pa523230cbe0463bb7cc286808fddca9 xmlns="3ed555b7-05b0-4e27-8e7d-4e6b48fd47a4">
      <Terms xmlns="http://schemas.microsoft.com/office/infopath/2007/PartnerControls"/>
    </pa523230cbe0463bb7cc286808fddca9>
    <OwlReviewExpiryDate xmlns="3ed555b7-05b0-4e27-8e7d-4e6b48fd47a4" xsi:nil="true"/>
  </documentManagement>
</p:properties>
</file>

<file path=customXml/itemProps1.xml><?xml version="1.0" encoding="utf-8"?>
<ds:datastoreItem xmlns:ds="http://schemas.openxmlformats.org/officeDocument/2006/customXml" ds:itemID="{B43C2BC1-47EB-4AB1-8AFC-6DF8E0B8539D}">
  <ds:schemaRefs>
    <ds:schemaRef ds:uri="http://schemas.microsoft.com/sharepoint/v3/contenttype/forms"/>
  </ds:schemaRefs>
</ds:datastoreItem>
</file>

<file path=customXml/itemProps2.xml><?xml version="1.0" encoding="utf-8"?>
<ds:datastoreItem xmlns:ds="http://schemas.openxmlformats.org/officeDocument/2006/customXml" ds:itemID="{D6B493B9-1159-4FCB-9A2A-664DEB2938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d555b7-05b0-4e27-8e7d-4e6b48fd47a4"/>
    <ds:schemaRef ds:uri="26fee346-507c-425b-885b-2c57731a6e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93229D-2DB2-4281-B4F6-475CF401C3F1}">
  <ds:schemaRefs>
    <ds:schemaRef ds:uri="http://purl.org/dc/terms/"/>
    <ds:schemaRef ds:uri="http://schemas.microsoft.com/office/2006/documentManagement/types"/>
    <ds:schemaRef ds:uri="3ed555b7-05b0-4e27-8e7d-4e6b48fd47a4"/>
    <ds:schemaRef ds:uri="http://schemas.microsoft.com/office/infopath/2007/PartnerControls"/>
    <ds:schemaRef ds:uri="http://purl.org/dc/elements/1.1/"/>
    <ds:schemaRef ds:uri="http://www.w3.org/XML/1998/namespace"/>
    <ds:schemaRef ds:uri="http://purl.org/dc/dcmitype/"/>
    <ds:schemaRef ds:uri="http://schemas.openxmlformats.org/package/2006/metadata/core-properties"/>
    <ds:schemaRef ds:uri="26fee346-507c-425b-885b-2c57731a6ed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coit20265-coit13236-presentation-template-v1</Template>
  <TotalTime>1651</TotalTime>
  <Words>8262</Words>
  <Application>Microsoft Office PowerPoint</Application>
  <PresentationFormat>On-screen Show (16:9)</PresentationFormat>
  <Paragraphs>1068</Paragraphs>
  <Slides>76</Slides>
  <Notes>74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Cambria Math</vt:lpstr>
      <vt:lpstr>Times New Roman</vt:lpstr>
      <vt:lpstr>PPT16-9</vt:lpstr>
      <vt:lpstr>AI-Powered Threat Detection for Networks</vt:lpstr>
      <vt:lpstr>CONTENT HEADING</vt:lpstr>
      <vt:lpstr>Introduction</vt:lpstr>
      <vt:lpstr>Background Study</vt:lpstr>
      <vt:lpstr>Background Study</vt:lpstr>
      <vt:lpstr>Background study</vt:lpstr>
      <vt:lpstr>Aim and Objectives</vt:lpstr>
      <vt:lpstr>Literature Review</vt:lpstr>
      <vt:lpstr>Literature Review</vt:lpstr>
      <vt:lpstr>Methodology</vt:lpstr>
      <vt:lpstr>Dataset Description</vt:lpstr>
      <vt:lpstr>Threat Detection Using AI</vt:lpstr>
      <vt:lpstr>Methodology</vt:lpstr>
      <vt:lpstr>Methodology</vt:lpstr>
      <vt:lpstr>Handling missing values</vt:lpstr>
      <vt:lpstr>Pre-processed Data</vt:lpstr>
      <vt:lpstr>Exploratory Data Analysis</vt:lpstr>
      <vt:lpstr>Exploratory Data Analysis</vt:lpstr>
      <vt:lpstr>Exploratory Data Analysis</vt:lpstr>
      <vt:lpstr>Experimentation of Models</vt:lpstr>
      <vt:lpstr>Hyperparameters</vt:lpstr>
      <vt:lpstr>Hyperparameters</vt:lpstr>
      <vt:lpstr>Evaluation Metrics</vt:lpstr>
      <vt:lpstr>Experimentation of Models Evaluation</vt:lpstr>
      <vt:lpstr>ANN model</vt:lpstr>
      <vt:lpstr>Model Evaluation - ANN</vt:lpstr>
      <vt:lpstr>Random Forest</vt:lpstr>
      <vt:lpstr>Model Evaluation – Random Forest</vt:lpstr>
      <vt:lpstr>SVM</vt:lpstr>
      <vt:lpstr>Model Evaluation – SVM</vt:lpstr>
      <vt:lpstr>Logistic Regression</vt:lpstr>
      <vt:lpstr>Model Evaluation – Logistic Regression</vt:lpstr>
      <vt:lpstr>Model Comparison</vt:lpstr>
      <vt:lpstr>Importance of Web application</vt:lpstr>
      <vt:lpstr>Web application</vt:lpstr>
      <vt:lpstr>Web application functionalities</vt:lpstr>
      <vt:lpstr>Web application functionalities</vt:lpstr>
      <vt:lpstr>Web application functionalities</vt:lpstr>
      <vt:lpstr>Use Case Diagram</vt:lpstr>
      <vt:lpstr>Home Page</vt:lpstr>
      <vt:lpstr>About Us - Page</vt:lpstr>
      <vt:lpstr>Contact us page</vt:lpstr>
      <vt:lpstr>Find Us – Location page</vt:lpstr>
      <vt:lpstr>Community Login/Signup Page</vt:lpstr>
      <vt:lpstr>User Signup Page</vt:lpstr>
      <vt:lpstr>User ID Auto Generation</vt:lpstr>
      <vt:lpstr>Login Page</vt:lpstr>
      <vt:lpstr>Forgot Password Page</vt:lpstr>
      <vt:lpstr>OTP Page (2-step verification)</vt:lpstr>
      <vt:lpstr>User Profile</vt:lpstr>
      <vt:lpstr>Community Forum</vt:lpstr>
      <vt:lpstr>Posting Message</vt:lpstr>
      <vt:lpstr>Updated Community Forum</vt:lpstr>
      <vt:lpstr>Admin Login Page</vt:lpstr>
      <vt:lpstr>Admin (Statistics – Bar Chart)</vt:lpstr>
      <vt:lpstr>Admin Dashboard</vt:lpstr>
      <vt:lpstr>Block user for malware posts on community page</vt:lpstr>
      <vt:lpstr>Assign employee id and occupation</vt:lpstr>
      <vt:lpstr>Block the user for malware query through contact page</vt:lpstr>
      <vt:lpstr>Edit and delete employee’s detail</vt:lpstr>
      <vt:lpstr>Editing user detail</vt:lpstr>
      <vt:lpstr>Employee login</vt:lpstr>
      <vt:lpstr>Block user for malware posts on community page</vt:lpstr>
      <vt:lpstr>Block the user for malware query through contact page</vt:lpstr>
      <vt:lpstr>AWS Securities and Deployment in cloud</vt:lpstr>
      <vt:lpstr>Virtual Private Cloud (VPC)</vt:lpstr>
      <vt:lpstr>EC2 Instances</vt:lpstr>
      <vt:lpstr>EC2 Instances</vt:lpstr>
      <vt:lpstr>Amazon S3</vt:lpstr>
      <vt:lpstr>Amazon S3</vt:lpstr>
      <vt:lpstr>AWS Backup</vt:lpstr>
      <vt:lpstr>AWS Backup</vt:lpstr>
      <vt:lpstr>AWS Deployment</vt:lpstr>
      <vt:lpstr>Conclusion</vt:lpstr>
      <vt:lpstr>Recommendations</vt:lpstr>
      <vt:lpstr>References</vt:lpstr>
    </vt:vector>
  </TitlesOfParts>
  <Company>CQU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PROJECTTITLE</dc:title>
  <dc:subject/>
  <dc:creator>Steven Gordon</dc:creator>
  <cp:lastModifiedBy>Jay Dilipbhai YADAV</cp:lastModifiedBy>
  <cp:revision>290</cp:revision>
  <dcterms:created xsi:type="dcterms:W3CDTF">2021-05-13T07:12:05Z</dcterms:created>
  <dcterms:modified xsi:type="dcterms:W3CDTF">2025-02-09T21:42:40Z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0x0101006A7CE322BE856F469FDFC591EE9FDF0A01009873A32BC4BB2A4CA27870DA1A4A139E</vt:lpwstr>
  </property>
  <property fmtid="{D5CDD505-2E9C-101B-9397-08002B2CF9AE}" pid="3" name="OwlContentTargetOptionsFour">
    <vt:lpwstr/>
  </property>
  <property fmtid="{D5CDD505-2E9C-101B-9397-08002B2CF9AE}" pid="4" name="OwlTags">
    <vt:lpwstr/>
  </property>
  <property fmtid="{D5CDD505-2E9C-101B-9397-08002B2CF9AE}" pid="5" name="OwlDocPortalCategory">
    <vt:lpwstr>58;#Template|1a23f95a-fd75-4410-97e8-0d1688cb1d7c</vt:lpwstr>
  </property>
  <property fmtid="{D5CDD505-2E9C-101B-9397-08002B2CF9AE}" pid="6" name="l5e96717145847c3bdd7dda31755aba4">
    <vt:lpwstr/>
  </property>
  <property fmtid="{D5CDD505-2E9C-101B-9397-08002B2CF9AE}" pid="7" name="o12dcb2de007449989aae474580bd456">
    <vt:lpwstr/>
  </property>
  <property fmtid="{D5CDD505-2E9C-101B-9397-08002B2CF9AE}" pid="8" name="hcb12773d961403d8d98d9fa745d18c4">
    <vt:lpwstr/>
  </property>
  <property fmtid="{D5CDD505-2E9C-101B-9397-08002B2CF9AE}" pid="9" name="OwlDocPortalCampus">
    <vt:lpwstr/>
  </property>
  <property fmtid="{D5CDD505-2E9C-101B-9397-08002B2CF9AE}" pid="10" name="OwlContentTargetOptionsTwo">
    <vt:lpwstr/>
  </property>
  <property fmtid="{D5CDD505-2E9C-101B-9397-08002B2CF9AE}" pid="11" name="OwlContentTargetOptionsThree">
    <vt:lpwstr/>
  </property>
  <property fmtid="{D5CDD505-2E9C-101B-9397-08002B2CF9AE}" pid="12" name="o0a51e91f11143ebb09eeed7e8f5bc35">
    <vt:lpwstr>Template|1a23f95a-fd75-4410-97e8-0d1688cb1d7c</vt:lpwstr>
  </property>
  <property fmtid="{D5CDD505-2E9C-101B-9397-08002B2CF9AE}" pid="13" name="e2950f64229e4417a6f6dd1a6b36cdea">
    <vt:lpwstr/>
  </property>
  <property fmtid="{D5CDD505-2E9C-101B-9397-08002B2CF9AE}" pid="14" name="OwlDocPortalProcess">
    <vt:lpwstr/>
  </property>
  <property fmtid="{D5CDD505-2E9C-101B-9397-08002B2CF9AE}" pid="15" name="OwlDocPortalAudience">
    <vt:lpwstr/>
  </property>
  <property fmtid="{D5CDD505-2E9C-101B-9397-08002B2CF9AE}" pid="16" name="OwlDocPortalDepartment">
    <vt:lpwstr>127;#Marketing Directorate|1e566b06-9c2f-4af9-a8e9-f44b03300bb4</vt:lpwstr>
  </property>
  <property fmtid="{D5CDD505-2E9C-101B-9397-08002B2CF9AE}" pid="17" name="OwlContentTargetOptionsOne">
    <vt:lpwstr/>
  </property>
  <property fmtid="{D5CDD505-2E9C-101B-9397-08002B2CF9AE}" pid="18" name="dd5686840dec4e0bac2674f1682268ad">
    <vt:lpwstr/>
  </property>
</Properties>
</file>